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288" r:id="rId3"/>
    <p:sldId id="550" r:id="rId5"/>
    <p:sldId id="289" r:id="rId6"/>
    <p:sldId id="295" r:id="rId7"/>
    <p:sldId id="437" r:id="rId8"/>
    <p:sldId id="525" r:id="rId9"/>
    <p:sldId id="526" r:id="rId10"/>
    <p:sldId id="442" r:id="rId11"/>
    <p:sldId id="444" r:id="rId12"/>
    <p:sldId id="436" r:id="rId13"/>
    <p:sldId id="447" r:id="rId14"/>
    <p:sldId id="456" r:id="rId15"/>
    <p:sldId id="462" r:id="rId16"/>
    <p:sldId id="438" r:id="rId17"/>
    <p:sldId id="448" r:id="rId18"/>
    <p:sldId id="454" r:id="rId19"/>
    <p:sldId id="449" r:id="rId20"/>
    <p:sldId id="450" r:id="rId21"/>
    <p:sldId id="451" r:id="rId22"/>
    <p:sldId id="452" r:id="rId23"/>
    <p:sldId id="457" r:id="rId24"/>
    <p:sldId id="453" r:id="rId25"/>
    <p:sldId id="455" r:id="rId26"/>
    <p:sldId id="508" r:id="rId27"/>
    <p:sldId id="512" r:id="rId28"/>
    <p:sldId id="514" r:id="rId29"/>
    <p:sldId id="515" r:id="rId30"/>
    <p:sldId id="509" r:id="rId31"/>
    <p:sldId id="510" r:id="rId32"/>
    <p:sldId id="579" r:id="rId33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-162" y="-1476"/>
      </p:cViewPr>
      <p:guideLst>
        <p:guide orient="horz" pos="1620"/>
        <p:guide pos="28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gs" Target="tags/tag45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482600"/>
            <a:ext cx="9144000" cy="45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254000" y="113268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293228" y="2925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image" Target="../media/image14.jpeg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image" Target="../media/image13.jpeg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image" Target="../media/image12.jpeg"/><Relationship Id="rId13" Type="http://schemas.openxmlformats.org/officeDocument/2006/relationships/notesSlide" Target="../notesSlides/notesSlide13.xml"/><Relationship Id="rId12" Type="http://schemas.openxmlformats.org/officeDocument/2006/relationships/slideLayout" Target="../slideLayouts/slideLayout15.xml"/><Relationship Id="rId11" Type="http://schemas.openxmlformats.org/officeDocument/2006/relationships/tags" Target="../tags/tag20.xml"/><Relationship Id="rId10" Type="http://schemas.openxmlformats.org/officeDocument/2006/relationships/image" Target="../media/image15.jpeg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15.xml"/><Relationship Id="rId5" Type="http://schemas.openxmlformats.org/officeDocument/2006/relationships/tags" Target="../tags/tag24.xml"/><Relationship Id="rId4" Type="http://schemas.openxmlformats.org/officeDocument/2006/relationships/image" Target="../media/image22.png"/><Relationship Id="rId3" Type="http://schemas.openxmlformats.org/officeDocument/2006/relationships/tags" Target="../tags/tag23.xml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slide" Target="slide1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slide" Target="slide3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slide" Target="slide4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0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5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663065"/>
            <a:ext cx="2453005" cy="35242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17378" y="436017"/>
            <a:ext cx="1331018" cy="385100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593975" y="1597025"/>
            <a:ext cx="3956050" cy="128460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舞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蹈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鉴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赏</a:t>
            </a:r>
            <a:endParaRPr lang="zh-CN" altLang="zh-CN" sz="48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75665" y="716915"/>
            <a:ext cx="7249795" cy="28079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</a:t>
            </a: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1930年之后，两国现代舞开始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相互交流与彼此影响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早期现代派的核心观点为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反对古典芭蕾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，对一切芭蕾的要求反其道而行，在现代舞逐渐走向成熟并逐渐建立体系的过程中，慢慢从盲目反对古典芭蕾到客观、冷静地审视世界、感受生命，在创作中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从表现主义发展到形式主义，再到后现代主义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9120" y="478155"/>
            <a:ext cx="8061325" cy="8750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</a:t>
            </a:r>
            <a:r>
              <a:rPr lang="zh-CN" sz="1800" b="0">
                <a:ea typeface="宋体" panose="02010600030101010101" pitchFamily="2" charset="-122"/>
              </a:rPr>
              <a:t>与芭蕾舞不同，现代舞尊重个性、强调自我，在现代舞的发展过程中，也常以艺术家为引领形成不同的体系和派别。</a:t>
            </a:r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125" y="1374775"/>
            <a:ext cx="2181225" cy="4908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/>
            <a:r>
              <a:rPr lang="zh-CN" altLang="en-US" sz="2000" b="1">
                <a:solidFill>
                  <a:srgbClr val="000000"/>
                </a:solidFill>
                <a:ea typeface="宋体" panose="02010600030101010101" pitchFamily="2" charset="-122"/>
              </a:rPr>
              <a:t>玛莎</a:t>
            </a:r>
            <a:r>
              <a:rPr lang="zh-CN" altLang="en-US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·葛兰姆</a:t>
            </a:r>
            <a:endParaRPr lang="zh-CN" altLang="en-US" sz="20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345" y="1927225"/>
            <a:ext cx="4180840" cy="26352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600" b="0">
                <a:solidFill>
                  <a:srgbClr val="000000"/>
                </a:solidFill>
                <a:ea typeface="宋体" panose="02010600030101010101" pitchFamily="2" charset="-122"/>
              </a:rPr>
              <a:t>以“收缩与放松”（Contraction &amp; Release）为其动作原理，技巧训练注重收缩下腹部肌肉以凝聚动力，再将此动力发放以延伸动作至更远、更高、更长。</a:t>
            </a:r>
            <a:endParaRPr lang="zh-CN" altLang="en-US" sz="1600" b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600" b="0">
                <a:solidFill>
                  <a:srgbClr val="000000"/>
                </a:solidFill>
                <a:ea typeface="宋体" panose="02010600030101010101" pitchFamily="2" charset="-122"/>
              </a:rPr>
              <a:t>地板训练包含坐姿、跪姿及躺姿；站立动作以重心移转、平衡及延展为主；流动组合以走、跑、跳、转以及三拍子的变化为主要的训练诉求。</a:t>
            </a:r>
            <a:endParaRPr lang="zh-CN" altLang="en-US" sz="160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107" name="图片 106"/>
          <p:cNvPicPr/>
          <p:nvPr/>
        </p:nvPicPr>
        <p:blipFill>
          <a:blip r:embed="rId1"/>
          <a:srcRect l="3078" b="8528"/>
          <a:stretch>
            <a:fillRect/>
          </a:stretch>
        </p:blipFill>
        <p:spPr>
          <a:xfrm>
            <a:off x="4913630" y="1588135"/>
            <a:ext cx="3792855" cy="25057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010" y="608965"/>
            <a:ext cx="4572000" cy="398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284480"/>
            <a:r>
              <a:rPr lang="zh-CN" altLang="en-US" sz="2000" b="1">
                <a:solidFill>
                  <a:srgbClr val="000000"/>
                </a:solidFill>
                <a:ea typeface="宋体" panose="02010600030101010101" pitchFamily="2" charset="-122"/>
              </a:rPr>
              <a:t>多丽丝</a:t>
            </a:r>
            <a:r>
              <a:rPr lang="zh-CN" altLang="en-US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000" b="1">
                <a:solidFill>
                  <a:srgbClr val="000000"/>
                </a:solidFill>
                <a:ea typeface="宋体" panose="02010600030101010101" pitchFamily="2" charset="-122"/>
              </a:rPr>
              <a:t>韩芙丽</a:t>
            </a:r>
            <a:endParaRPr lang="zh-CN" altLang="en-US" sz="2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80510" y="1436370"/>
            <a:ext cx="4338955" cy="29089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多丽丝·韩芙丽（Doris Humphrey）以“跌落与复原”（Fall &amp; Recovery）为其动作原理，技巧训练以摆荡（swing) 与重心转换（weight shift）时所产生的动力为主，形成“起动、滞留、落下、再起”的弧形动作循环。</a:t>
            </a:r>
            <a:r>
              <a:rPr lang="en-US" altLang="zh-CN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zh-CN" sz="16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韩芙丽的动作训练模式，也可以引申至宇宙万物间周而复始的现象，是为舞蹈技巧训练蕴含人生哲学的重要范例。</a:t>
            </a:r>
            <a:endParaRPr lang="zh-CN" altLang="en-US" sz="16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8" name="图片 107"/>
          <p:cNvPicPr/>
          <p:nvPr/>
        </p:nvPicPr>
        <p:blipFill>
          <a:blip r:embed="rId1"/>
          <a:stretch>
            <a:fillRect/>
          </a:stretch>
        </p:blipFill>
        <p:spPr>
          <a:xfrm>
            <a:off x="1024255" y="1079500"/>
            <a:ext cx="2603500" cy="34042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3430" y="1074420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</a:t>
            </a:r>
            <a:endParaRPr lang="zh-CN" altLang="en-US" sz="2000" b="0"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2560" y="514350"/>
            <a:ext cx="2083456" cy="3041015"/>
            <a:chOff x="258" y="1161"/>
            <a:chExt cx="3177" cy="4789"/>
          </a:xfrm>
        </p:grpSpPr>
        <p:pic>
          <p:nvPicPr>
            <p:cNvPr id="109" name="图片 108"/>
            <p:cNvPicPr/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258" y="1692"/>
              <a:ext cx="3177" cy="42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文本框 4"/>
            <p:cNvSpPr txBox="1"/>
            <p:nvPr>
              <p:custDataLst>
                <p:tags r:id="rId3"/>
              </p:custDataLst>
            </p:nvPr>
          </p:nvSpPr>
          <p:spPr>
            <a:xfrm>
              <a:off x="363" y="1161"/>
              <a:ext cx="2685" cy="5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anchor="t">
              <a:spAutoFit/>
            </a:bodyPr>
            <a:p>
              <a:pPr indent="284480"/>
              <a:r>
                <a:rPr lang="zh-CN" altLang="en-US" sz="1600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约瑟·林蒙</a:t>
              </a:r>
              <a:endParaRPr lang="zh-CN" altLang="en-US" sz="1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45995" y="1598930"/>
            <a:ext cx="1946910" cy="2976245"/>
            <a:chOff x="3435" y="1873"/>
            <a:chExt cx="3075" cy="4687"/>
          </a:xfrm>
        </p:grpSpPr>
        <p:pic>
          <p:nvPicPr>
            <p:cNvPr id="4" name="图片 3"/>
            <p:cNvPicPr/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3435" y="1873"/>
              <a:ext cx="3075" cy="41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文本框 6"/>
            <p:cNvSpPr txBox="1"/>
            <p:nvPr>
              <p:custDataLst>
                <p:tags r:id="rId6"/>
              </p:custDataLst>
            </p:nvPr>
          </p:nvSpPr>
          <p:spPr>
            <a:xfrm>
              <a:off x="3435" y="6059"/>
              <a:ext cx="3075" cy="5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anchor="t">
              <a:noAutofit/>
            </a:bodyPr>
            <a:p>
              <a:pPr indent="284480"/>
              <a:r>
                <a:rPr lang="zh-CN" altLang="en-US" sz="1600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崔士·布朗</a:t>
              </a:r>
              <a:endParaRPr lang="zh-CN" altLang="en-US" sz="1600" b="1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251960" y="453390"/>
            <a:ext cx="2128520" cy="2996565"/>
            <a:chOff x="5700" y="879"/>
            <a:chExt cx="3120" cy="4719"/>
          </a:xfrm>
        </p:grpSpPr>
        <p:pic>
          <p:nvPicPr>
            <p:cNvPr id="105" name="图片 104"/>
            <p:cNvPicPr/>
            <p:nvPr>
              <p:custDataLst>
                <p:tags r:id="rId7"/>
              </p:custDataLst>
            </p:nvPr>
          </p:nvPicPr>
          <p:blipFill>
            <a:blip r:embed="rId8"/>
            <a:srcRect l="10817" t="1215" r="11479"/>
            <a:stretch>
              <a:fillRect/>
            </a:stretch>
          </p:blipFill>
          <p:spPr>
            <a:xfrm>
              <a:off x="6045" y="1506"/>
              <a:ext cx="2775" cy="40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" name="文本框 8"/>
            <p:cNvSpPr txBox="1"/>
            <p:nvPr>
              <p:custDataLst>
                <p:tags r:id="rId9"/>
              </p:custDataLst>
            </p:nvPr>
          </p:nvSpPr>
          <p:spPr>
            <a:xfrm>
              <a:off x="5700" y="879"/>
              <a:ext cx="3120" cy="6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anchor="t">
              <a:noAutofit/>
            </a:bodyPr>
            <a:p>
              <a:pPr indent="284480"/>
              <a:r>
                <a:rPr lang="zh-CN" altLang="en-US" sz="1600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默斯·坎宁汉</a:t>
              </a:r>
              <a:endParaRPr lang="zh-CN" altLang="en-US" sz="1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675812" y="1778635"/>
            <a:ext cx="2182434" cy="2797175"/>
            <a:chOff x="10410" y="2799"/>
            <a:chExt cx="3137" cy="4405"/>
          </a:xfrm>
        </p:grpSpPr>
        <p:pic>
          <p:nvPicPr>
            <p:cNvPr id="108" name="图片 107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10514" y="2799"/>
              <a:ext cx="3033" cy="37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文本框 10"/>
            <p:cNvSpPr txBox="1"/>
            <p:nvPr>
              <p:custDataLst>
                <p:tags r:id="rId11"/>
              </p:custDataLst>
            </p:nvPr>
          </p:nvSpPr>
          <p:spPr>
            <a:xfrm>
              <a:off x="10410" y="6584"/>
              <a:ext cx="2906" cy="6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anchor="t">
              <a:noAutofit/>
            </a:bodyPr>
            <a:p>
              <a:pPr indent="284480"/>
              <a:r>
                <a:rPr lang="zh-CN" altLang="en-US" sz="1600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皮娜·鲍什</a:t>
              </a:r>
              <a:endParaRPr lang="zh-CN" altLang="en-US" sz="1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3430" y="1074420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</a:t>
            </a:r>
            <a:endParaRPr lang="zh-CN" altLang="en-US" sz="2000" b="0"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4675" y="946150"/>
            <a:ext cx="7594600" cy="171831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创作思维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方面</a:t>
            </a:r>
            <a:r>
              <a:rPr lang="zh-CN" sz="16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，充满了无限可能，重视传达个体生命的个性、经验与感悟；</a:t>
            </a:r>
            <a:endParaRPr lang="zh-CN" sz="16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舞蹈本体观念</a:t>
            </a:r>
            <a:r>
              <a:rPr lang="zh-CN" sz="16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方面，打破了既有的框架和束缚；</a:t>
            </a:r>
            <a:endParaRPr lang="zh-CN" sz="16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身体技术层面</a:t>
            </a:r>
            <a:r>
              <a:rPr lang="zh-CN" sz="16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，强调对身体躯干部分的开发，通过与地面接触感受力量的传递与释放；</a:t>
            </a:r>
            <a:endParaRPr lang="zh-CN" sz="16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结构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方面</a:t>
            </a:r>
            <a:r>
              <a:rPr lang="zh-CN" sz="16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，采用时空随意转换的方式。</a:t>
            </a:r>
            <a:endParaRPr lang="zh-CN" altLang="en-US" sz="16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2397" t="13819" r="4195" b="8571"/>
          <a:stretch>
            <a:fillRect/>
          </a:stretch>
        </p:blipFill>
        <p:spPr>
          <a:xfrm>
            <a:off x="857250" y="2743200"/>
            <a:ext cx="3488690" cy="2133600"/>
          </a:xfrm>
          <a:prstGeom prst="round2DiagRect">
            <a:avLst/>
          </a:prstGeom>
          <a:noFill/>
          <a:ln w="9525">
            <a:noFill/>
          </a:ln>
        </p:spPr>
      </p:pic>
      <p:pic>
        <p:nvPicPr>
          <p:cNvPr id="102" name="图片 101"/>
          <p:cNvPicPr/>
          <p:nvPr/>
        </p:nvPicPr>
        <p:blipFill>
          <a:blip r:embed="rId2"/>
          <a:srcRect l="3755" b="2388"/>
          <a:stretch>
            <a:fillRect/>
          </a:stretch>
        </p:blipFill>
        <p:spPr>
          <a:xfrm>
            <a:off x="4448175" y="2743835"/>
            <a:ext cx="3424555" cy="2132965"/>
          </a:xfrm>
          <a:prstGeom prst="round2Diag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64795" y="455930"/>
            <a:ext cx="2753360" cy="490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/>
            <a:r>
              <a:rPr lang="zh-CN" sz="2000" b="1">
                <a:latin typeface="黑体" panose="02010609060101010101" charset="-122"/>
                <a:ea typeface="黑体" panose="02010609060101010101" charset="-122"/>
                <a:sym typeface="+mn-ea"/>
              </a:rPr>
              <a:t>现代舞的贡献</a:t>
            </a:r>
            <a:endParaRPr lang="zh-CN" altLang="en-US" sz="20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4263390" cy="498475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中国现代舞发展概况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zh-CN" altLang="en-US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1810" y="1398905"/>
            <a:ext cx="4034790" cy="26504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solidFill>
                  <a:schemeClr val="tx1"/>
                </a:solidFill>
                <a:ea typeface="宋体" panose="02010600030101010101" pitchFamily="2" charset="-122"/>
              </a:rPr>
              <a:t>  </a:t>
            </a:r>
            <a:r>
              <a:rPr lang="zh-CN" sz="18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吴晓邦（1906—1995）</a:t>
            </a:r>
            <a:endParaRPr lang="zh-CN" sz="18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出生于江苏太仓，中国舞蹈家、舞蹈艺术家、舞蹈理论家、舞蹈教育家，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20世纪中国新舞蹈艺术的先驱者、开拓者</a:t>
            </a:r>
            <a:r>
              <a:rPr 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18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93090" y="466725"/>
            <a:ext cx="2907030" cy="3991610"/>
            <a:chOff x="1251" y="792"/>
            <a:chExt cx="4578" cy="6286"/>
          </a:xfrm>
        </p:grpSpPr>
        <p:pic>
          <p:nvPicPr>
            <p:cNvPr id="106" name="图片 105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1413" y="792"/>
              <a:ext cx="4255" cy="52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1251" y="6256"/>
              <a:ext cx="4579" cy="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sz="1600" b="0">
                  <a:solidFill>
                    <a:schemeClr val="tx1"/>
                  </a:solidFill>
                  <a:ea typeface="宋体" panose="02010600030101010101" pitchFamily="2" charset="-122"/>
                </a:rPr>
                <a:t>新舞蹈艺术先驱 吴晓邦</a:t>
              </a:r>
              <a:endParaRPr lang="zh-CN" sz="1600" b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3430" y="1074420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</a:t>
            </a:r>
            <a:endParaRPr lang="zh-CN" altLang="en-US" sz="2000" b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2445" y="746125"/>
            <a:ext cx="4252595" cy="3651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ea typeface="宋体" panose="02010600030101010101" pitchFamily="2" charset="-122"/>
                <a:sym typeface="+mn-ea"/>
              </a:rPr>
              <a:t>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20世纪30年代，</a:t>
            </a:r>
            <a:r>
              <a:rPr 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他先后</a:t>
            </a:r>
            <a:r>
              <a:rPr 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3次赴日本，学习芭蕾舞和现代舞。1932年，他在上海创办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晓邦舞蹈学校</a:t>
            </a:r>
            <a:r>
              <a:rPr 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，1935年创办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晓邦舞蹈研究所</a:t>
            </a:r>
            <a:r>
              <a:rPr 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抗日战争爆发后，他离开上海投身到抗日救亡的行列中。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他主张舞蹈应当表现社会现实</a:t>
            </a:r>
            <a:r>
              <a:rPr 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，其作品具有深刻的社会意义，他先后创作了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《饥火》《义勇军进行曲》《罂粟花》</a:t>
            </a:r>
            <a:r>
              <a:rPr 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等新舞蹈作品。</a:t>
            </a:r>
            <a:endParaRPr lang="zh-CN" altLang="en-US" sz="1800" b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424805" y="661500"/>
            <a:ext cx="2807920" cy="4067502"/>
            <a:chOff x="1012" y="981"/>
            <a:chExt cx="3812" cy="6142"/>
          </a:xfrm>
        </p:grpSpPr>
        <p:pic>
          <p:nvPicPr>
            <p:cNvPr id="109" name="图片 108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1012" y="981"/>
              <a:ext cx="3812" cy="519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1302" y="6240"/>
              <a:ext cx="3191" cy="8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altLang="en-US" sz="1600">
                  <a:solidFill>
                    <a:srgbClr val="000000"/>
                  </a:solidFill>
                  <a:ea typeface="宋体" panose="02010600030101010101" pitchFamily="2" charset="-122"/>
                </a:rPr>
                <a:t>舞蹈《饥火》图片</a:t>
              </a:r>
              <a:endParaRPr lang="zh-CN" altLang="en-US" sz="16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33095" y="821690"/>
            <a:ext cx="7641590" cy="369062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20世纪50年代末60年代初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，吴晓邦先生创建了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“天马舞蹈艺术工作室”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，系统推行他所创建的源于现代舞的教学体系，并进行了诸多创作实践。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他在艺术创作上保留了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德国“新舞蹈”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概念中的第一条道路，即与旧有的古典芭蕾划清界限，努力创造出一种在思想观念、训练体系、创作方法和舞蹈形象上全“新”的舞蹈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这一时期的代表作有从古曲中获得灵感的《十面埋伏》《梅花三弄》，取材于现实生活的《牧童识字》《足球舞》等。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zh-CN" altLang="en-US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87705" y="996315"/>
            <a:ext cx="7528560" cy="33274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20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世纪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70年代末80年代初，中国现代舞重新崛起，随着改革开放的深化，现代舞在舞蹈界逐步得到人们的承认与喜爱，初期的一批被观众称为现代舞的作品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如《希望》《无声的歌》《再见吧，妈妈》《刑场上的婚礼》等，从艺术构思到舞蹈语汇的突破都具有明显的创新意识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此后上海的胡嘉禄推出系列作品《理想的呼唤》《绳波》等，现代舞的脚步逐渐加快。</a:t>
            </a:r>
            <a:endParaRPr lang="zh-CN" altLang="en-US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663065"/>
            <a:ext cx="2453005" cy="35242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17378" y="436017"/>
            <a:ext cx="1331018" cy="385100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33413" y="1586570"/>
            <a:ext cx="3307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第八章  </a:t>
            </a:r>
            <a:r>
              <a:rPr lang="en-US" altLang="zh-CN" sz="3600" b="1" dirty="0">
                <a:solidFill>
                  <a:srgbClr val="7030A0"/>
                </a:solidFill>
                <a:cs typeface="+mn-ea"/>
                <a:sym typeface="+mn-lt"/>
              </a:rPr>
              <a:t> </a:t>
            </a:r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现代舞</a:t>
            </a:r>
            <a:endParaRPr lang="zh-CN" altLang="en-US" sz="36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19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19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9730" y="930910"/>
            <a:ext cx="8146415" cy="273812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/>
            <a:endParaRPr lang="zh-CN" sz="1800" b="0"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</a:t>
            </a:r>
            <a:r>
              <a:rPr lang="zh-CN" sz="1800" b="0">
                <a:ea typeface="宋体" panose="02010600030101010101" pitchFamily="2" charset="-122"/>
              </a:rPr>
              <a:t>1987年，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国内第一个现代舞专业班</a:t>
            </a:r>
            <a:r>
              <a:rPr lang="zh-CN" sz="1800" b="0">
                <a:solidFill>
                  <a:srgbClr val="000000"/>
                </a:solidFill>
                <a:ea typeface="宋体" panose="02010600030101010101" pitchFamily="2" charset="-122"/>
              </a:rPr>
              <a:t>（广东舞蹈学校现代舞大专班）</a:t>
            </a:r>
            <a:r>
              <a:rPr lang="zh-CN" sz="1800" b="0">
                <a:solidFill>
                  <a:srgbClr val="000000"/>
                </a:solidFill>
                <a:latin typeface="Helvetica" charset="0"/>
                <a:ea typeface="宋体" panose="02010600030101010101" pitchFamily="2" charset="-122"/>
              </a:rPr>
              <a:t>建立。</a:t>
            </a:r>
            <a:endParaRPr lang="zh-CN" sz="1800" b="0">
              <a:solidFill>
                <a:srgbClr val="000000"/>
              </a:solidFill>
              <a:latin typeface="Helvetica" charset="0"/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zh-CN" sz="1800" b="0">
              <a:solidFill>
                <a:srgbClr val="000000"/>
              </a:solidFill>
              <a:latin typeface="Helvetica" charset="0"/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</a:t>
            </a:r>
            <a:r>
              <a:rPr lang="zh-CN" sz="1800" b="0">
                <a:ea typeface="宋体" panose="02010600030101010101" pitchFamily="2" charset="-122"/>
              </a:rPr>
              <a:t>1991年，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北</a:t>
            </a:r>
            <a:r>
              <a:rPr lang="zh-CN" sz="1800" b="1">
                <a:solidFill>
                  <a:schemeClr val="accent3"/>
                </a:solidFill>
                <a:latin typeface="Helvetica" charset="0"/>
                <a:ea typeface="宋体" panose="02010600030101010101" pitchFamily="2" charset="-122"/>
              </a:rPr>
              <a:t>京舞蹈学院现代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舞教研室</a:t>
            </a:r>
            <a:r>
              <a:rPr lang="zh-CN" sz="1800" b="0">
                <a:ea typeface="宋体" panose="02010600030101010101" pitchFamily="2" charset="-122"/>
              </a:rPr>
              <a:t>的开设，更加速了现代舞在中国发展的步伐。</a:t>
            </a:r>
            <a:endParaRPr lang="zh-CN" sz="1800" b="0"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zh-CN" sz="1800" b="0"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</a:t>
            </a:r>
            <a:r>
              <a:rPr lang="zh-CN" sz="1800" b="0">
                <a:ea typeface="宋体" panose="02010600030101010101" pitchFamily="2" charset="-122"/>
              </a:rPr>
              <a:t>这一时期，我国现代舞经历了学习、模仿为主的</a:t>
            </a:r>
            <a:r>
              <a:rPr lang="zh-CN" sz="1800" b="1">
                <a:solidFill>
                  <a:schemeClr val="accent3"/>
                </a:solidFill>
                <a:latin typeface="Helvetica" charset="0"/>
                <a:ea typeface="宋体" panose="02010600030101010101" pitchFamily="2" charset="-122"/>
              </a:rPr>
              <a:t>“借鉴探索期”</a:t>
            </a:r>
            <a:r>
              <a:rPr lang="zh-CN" sz="1800" b="0">
                <a:ea typeface="宋体" panose="02010600030101010101" pitchFamily="2" charset="-122"/>
              </a:rPr>
              <a:t>和逐渐思考本土化与独创性的</a:t>
            </a:r>
            <a:r>
              <a:rPr lang="zh-CN" sz="1800" b="1">
                <a:solidFill>
                  <a:schemeClr val="accent3"/>
                </a:solidFill>
                <a:latin typeface="Helvetica" charset="0"/>
                <a:ea typeface="宋体" panose="02010600030101010101" pitchFamily="2" charset="-122"/>
              </a:rPr>
              <a:t>“本土整合期”</a:t>
            </a:r>
            <a:r>
              <a:rPr lang="zh-CN" sz="1800" b="0">
                <a:ea typeface="宋体" panose="02010600030101010101" pitchFamily="2" charset="-122"/>
              </a:rPr>
              <a:t>。</a:t>
            </a:r>
            <a:endParaRPr lang="zh-CN" altLang="en-US" sz="1800" b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37820" y="869315"/>
            <a:ext cx="8238490" cy="13265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国内比较著名的现代舞团有云门舞集（台湾）、城市当代舞蹈团（香港）、广东现代舞团、北京现代舞团、上海金星舞蹈团、北京雷动天下现代舞团等。  </a:t>
            </a:r>
            <a:endParaRPr lang="zh-CN" altLang="en-US" sz="20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2571750"/>
            <a:ext cx="2741930" cy="2437765"/>
            <a:chOff x="0" y="4050"/>
            <a:chExt cx="4318" cy="3839"/>
          </a:xfrm>
        </p:grpSpPr>
        <p:pic>
          <p:nvPicPr>
            <p:cNvPr id="103" name="图片 102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0" y="4643"/>
              <a:ext cx="4319" cy="32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文本框 1"/>
            <p:cNvSpPr txBox="1"/>
            <p:nvPr/>
          </p:nvSpPr>
          <p:spPr>
            <a:xfrm>
              <a:off x="150" y="4050"/>
              <a:ext cx="3975" cy="4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altLang="zh-CN" sz="1400" b="1">
                  <a:solidFill>
                    <a:srgbClr val="000000"/>
                  </a:solidFill>
                  <a:ea typeface="宋体" panose="02010600030101010101" pitchFamily="2" charset="-122"/>
                </a:rPr>
                <a:t>云门舞集作品《水月》</a:t>
              </a:r>
              <a:endParaRPr lang="zh-CN" altLang="zh-CN" sz="1400" b="1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904865" y="2571750"/>
            <a:ext cx="3239135" cy="2381250"/>
            <a:chOff x="9299" y="4050"/>
            <a:chExt cx="5101" cy="3750"/>
          </a:xfrm>
        </p:grpSpPr>
        <p:pic>
          <p:nvPicPr>
            <p:cNvPr id="104" name="图片 10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9384" y="4642"/>
              <a:ext cx="5016" cy="31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>
              <p:custDataLst>
                <p:tags r:id="rId3"/>
              </p:custDataLst>
            </p:nvPr>
          </p:nvSpPr>
          <p:spPr>
            <a:xfrm>
              <a:off x="9299" y="4050"/>
              <a:ext cx="4900" cy="6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altLang="zh-CN" sz="1400" b="1">
                  <a:solidFill>
                    <a:srgbClr val="000000"/>
                  </a:solidFill>
                  <a:ea typeface="宋体" panose="02010600030101010101" pitchFamily="2" charset="-122"/>
                </a:rPr>
                <a:t>北京现代舞团作品《三更雨</a:t>
              </a:r>
              <a:r>
                <a:rPr lang="zh-CN" altLang="zh-CN" sz="1400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·愿</a:t>
              </a:r>
              <a:r>
                <a:rPr lang="zh-CN" altLang="zh-CN" sz="1400" b="1">
                  <a:solidFill>
                    <a:srgbClr val="000000"/>
                  </a:solidFill>
                  <a:ea typeface="宋体" panose="02010600030101010101" pitchFamily="2" charset="-122"/>
                </a:rPr>
                <a:t>》</a:t>
              </a:r>
              <a:endParaRPr lang="zh-CN" altLang="zh-CN" sz="1400" b="1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794635" y="2571750"/>
            <a:ext cx="3111500" cy="2413000"/>
            <a:chOff x="4401" y="4050"/>
            <a:chExt cx="4900" cy="38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52" y="4642"/>
              <a:ext cx="4799" cy="3209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>
              <p:custDataLst>
                <p:tags r:id="rId5"/>
              </p:custDataLst>
            </p:nvPr>
          </p:nvSpPr>
          <p:spPr>
            <a:xfrm>
              <a:off x="4401" y="4050"/>
              <a:ext cx="4900" cy="6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altLang="zh-CN" sz="1400" b="1">
                  <a:solidFill>
                    <a:srgbClr val="000000"/>
                  </a:solidFill>
                  <a:ea typeface="宋体" panose="02010600030101010101" pitchFamily="2" charset="-122"/>
                </a:rPr>
                <a:t>广东现代舞团作品《临池舞墨》</a:t>
              </a:r>
              <a:endParaRPr lang="zh-CN" altLang="zh-CN" sz="1400" b="1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57835" y="694055"/>
            <a:ext cx="5123815" cy="39128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</a:t>
            </a:r>
            <a:r>
              <a:rPr lang="en-US" altLang="zh-CN" sz="2000" b="0">
                <a:ea typeface="宋体" panose="02010600030101010101" pitchFamily="2" charset="-122"/>
              </a:rPr>
              <a:t> 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如今在东西方文化艺术广泛交流的环境下，在经历了借鉴、转化、融合等一系列过程后，现代舞不仅停留在技术、技巧或个性展示，而是让舞蹈艺术能够更加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贴近心灵的真实感受，融汇古今中外，适应社会发展。</a:t>
            </a:r>
            <a:endParaRPr 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中国现代舞作为一个起步较晚的舞种，仍处于学习、探索过程中，正在逐步形成一套自己独特的理念，融合中国舞蹈传统，走出一条属于中华民族的独具特色的现代舞发展之路。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962650" y="756285"/>
            <a:ext cx="2942590" cy="2448560"/>
            <a:chOff x="9606" y="1093"/>
            <a:chExt cx="4634" cy="3856"/>
          </a:xfrm>
        </p:grpSpPr>
        <p:pic>
          <p:nvPicPr>
            <p:cNvPr id="3" name="图片 2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9606" y="1093"/>
              <a:ext cx="4634" cy="3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文本框 3"/>
            <p:cNvSpPr txBox="1"/>
            <p:nvPr/>
          </p:nvSpPr>
          <p:spPr>
            <a:xfrm>
              <a:off x="10073" y="4207"/>
              <a:ext cx="3457" cy="7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altLang="en-US" sz="1400" b="0">
                  <a:solidFill>
                    <a:srgbClr val="000000"/>
                  </a:solidFill>
                  <a:ea typeface="宋体" panose="02010600030101010101" pitchFamily="2" charset="-122"/>
                </a:rPr>
                <a:t>现代舞《肖像》图片</a:t>
              </a:r>
              <a:endParaRPr lang="zh-CN" altLang="en-US" sz="1400" b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53640" y="2263140"/>
            <a:ext cx="3787140" cy="49911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中西现代舞作品鉴赏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73342" y="2088907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zh-CN" altLang="en-US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图片 24" descr="IMG_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66155" y="560070"/>
            <a:ext cx="2647950" cy="28651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5" name="文本框 104"/>
          <p:cNvSpPr txBox="1"/>
          <p:nvPr/>
        </p:nvSpPr>
        <p:spPr>
          <a:xfrm>
            <a:off x="1623060" y="1112520"/>
            <a:ext cx="38690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ctr"/>
            <a:r>
              <a:rPr lang="zh-CN" sz="2400" b="1">
                <a:ea typeface="宋体" panose="02010600030101010101" pitchFamily="2" charset="-122"/>
              </a:rPr>
              <a:t>《悲</a:t>
            </a:r>
            <a:r>
              <a:rPr lang="en-US" altLang="zh-CN" sz="2400" b="1">
                <a:ea typeface="宋体" panose="02010600030101010101" pitchFamily="2" charset="-122"/>
              </a:rPr>
              <a:t>  </a:t>
            </a:r>
            <a:r>
              <a:rPr lang="zh-CN" sz="2400" b="1">
                <a:ea typeface="宋体" panose="02010600030101010101" pitchFamily="2" charset="-122"/>
              </a:rPr>
              <a:t>歌》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2985" y="1920875"/>
            <a:ext cx="4950460" cy="23088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首演时间：1930年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导：玛莎·葛兰姆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首演演员：玛莎·葛兰姆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音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乐：卓尔坦·柯达利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2715" y="130175"/>
            <a:ext cx="1555115" cy="1492250"/>
            <a:chOff x="1045460" y="1950595"/>
            <a:chExt cx="2009524" cy="1865430"/>
          </a:xfrm>
        </p:grpSpPr>
        <p:sp>
          <p:nvSpPr>
            <p:cNvPr id="7" name="泪滴形 6"/>
            <p:cNvSpPr/>
            <p:nvPr>
              <p:custDataLst>
                <p:tags r:id="rId2"/>
              </p:custDataLst>
            </p:nvPr>
          </p:nvSpPr>
          <p:spPr>
            <a:xfrm rot="18900000" flipH="1">
              <a:off x="1166113" y="1950595"/>
              <a:ext cx="1888871" cy="1865430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泪滴形 12"/>
            <p:cNvSpPr/>
            <p:nvPr>
              <p:custDataLst>
                <p:tags r:id="rId3"/>
              </p:custDataLst>
            </p:nvPr>
          </p:nvSpPr>
          <p:spPr>
            <a:xfrm rot="18900000" flipH="1">
              <a:off x="1224726" y="2022128"/>
              <a:ext cx="1745629" cy="1722715"/>
            </a:xfrm>
            <a:prstGeom prst="teardrop">
              <a:avLst/>
            </a:prstGeom>
            <a:solidFill>
              <a:schemeClr val="accent3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006" name="文本框 27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045460" y="2641842"/>
              <a:ext cx="1925556" cy="95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西方现代舞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图片 3" descr="u=571520801,3105461342&amp;fm=253&amp;fmt=auto&amp;app=120&amp;f=JPEG?w=751&amp;h=5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42635" y="476885"/>
            <a:ext cx="3192780" cy="2178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5" name="文本框 104"/>
          <p:cNvSpPr txBox="1"/>
          <p:nvPr/>
        </p:nvSpPr>
        <p:spPr>
          <a:xfrm>
            <a:off x="1100455" y="1725295"/>
            <a:ext cx="4741545" cy="28676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en-US" sz="1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1.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1932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    2.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首演地点：巴黎香榭丽舍剧院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    3.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编剧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编导：库特·尤斯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    4.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主要演员：库特·尤斯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    5.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曲：弗里茨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·A·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科恩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6. 获奖情况：1932年巴黎国际舞蹈档案馆主办的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首届国际编舞大赛”中获得金奖</a:t>
            </a:r>
            <a:endParaRPr lang="zh-CN" altLang="en-US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1985" y="683260"/>
            <a:ext cx="326136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266700" algn="ctr">
              <a:buClrTx/>
              <a:buSzTx/>
              <a:buFontTx/>
            </a:pPr>
            <a:r>
              <a:rPr lang="zh-CN" sz="2400" b="1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《绿</a:t>
            </a:r>
            <a:r>
              <a:rPr lang="en-US" altLang="zh-CN" sz="2400" b="1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  </a:t>
            </a:r>
            <a:r>
              <a:rPr lang="zh-CN" sz="2400" b="1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桌》</a:t>
            </a:r>
            <a:endParaRPr lang="zh-CN" sz="2400" b="1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2715" y="130175"/>
            <a:ext cx="1555115" cy="1492250"/>
            <a:chOff x="1045460" y="1950595"/>
            <a:chExt cx="2009524" cy="1865430"/>
          </a:xfrm>
        </p:grpSpPr>
        <p:sp>
          <p:nvSpPr>
            <p:cNvPr id="7" name="泪滴形 6"/>
            <p:cNvSpPr/>
            <p:nvPr>
              <p:custDataLst>
                <p:tags r:id="rId2"/>
              </p:custDataLst>
            </p:nvPr>
          </p:nvSpPr>
          <p:spPr>
            <a:xfrm rot="18900000" flipH="1">
              <a:off x="1166113" y="1950595"/>
              <a:ext cx="1888871" cy="1865430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泪滴形 12"/>
            <p:cNvSpPr/>
            <p:nvPr>
              <p:custDataLst>
                <p:tags r:id="rId3"/>
              </p:custDataLst>
            </p:nvPr>
          </p:nvSpPr>
          <p:spPr>
            <a:xfrm rot="18900000" flipH="1">
              <a:off x="1224726" y="2022128"/>
              <a:ext cx="1745629" cy="1722715"/>
            </a:xfrm>
            <a:prstGeom prst="teardrop">
              <a:avLst/>
            </a:prstGeom>
            <a:solidFill>
              <a:schemeClr val="accent3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006" name="文本框 27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045460" y="2641842"/>
              <a:ext cx="1925556" cy="95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西方现代舞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文本框 104"/>
          <p:cNvSpPr txBox="1"/>
          <p:nvPr/>
        </p:nvSpPr>
        <p:spPr>
          <a:xfrm>
            <a:off x="923925" y="98552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《穆勒咖啡屋》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75" name="图片 75" descr="现代舞 穆勒咖啡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58180" y="542290"/>
            <a:ext cx="3245485" cy="209740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97280" y="1920875"/>
            <a:ext cx="4451350" cy="21577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首演时间：1978年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导：皮娜·鲍什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音   乐：亨利·普塞尔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舞蹈演员：皮娜·鲍什等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演出单位：德国乌帕塔尔舞剧团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2715" y="130175"/>
            <a:ext cx="1555115" cy="1492250"/>
            <a:chOff x="1045460" y="1950595"/>
            <a:chExt cx="2009524" cy="1865430"/>
          </a:xfrm>
        </p:grpSpPr>
        <p:sp>
          <p:nvSpPr>
            <p:cNvPr id="7" name="泪滴形 6"/>
            <p:cNvSpPr/>
            <p:nvPr>
              <p:custDataLst>
                <p:tags r:id="rId2"/>
              </p:custDataLst>
            </p:nvPr>
          </p:nvSpPr>
          <p:spPr>
            <a:xfrm rot="18900000" flipH="1">
              <a:off x="1166113" y="1950595"/>
              <a:ext cx="1888871" cy="1865430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泪滴形 12"/>
            <p:cNvSpPr/>
            <p:nvPr>
              <p:custDataLst>
                <p:tags r:id="rId3"/>
              </p:custDataLst>
            </p:nvPr>
          </p:nvSpPr>
          <p:spPr>
            <a:xfrm rot="18900000" flipH="1">
              <a:off x="1224726" y="2022128"/>
              <a:ext cx="1745629" cy="1722715"/>
            </a:xfrm>
            <a:prstGeom prst="teardrop">
              <a:avLst/>
            </a:prstGeom>
            <a:solidFill>
              <a:schemeClr val="accent3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006" name="文本框 27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045460" y="2641842"/>
              <a:ext cx="1925556" cy="95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西方现代舞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图片 27" descr="IMG_2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59145" y="490855"/>
            <a:ext cx="3199765" cy="20808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5" name="文本框 104"/>
          <p:cNvSpPr txBox="1"/>
          <p:nvPr/>
        </p:nvSpPr>
        <p:spPr>
          <a:xfrm>
            <a:off x="1515110" y="951865"/>
            <a:ext cx="41078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《薪</a:t>
            </a:r>
            <a:r>
              <a:rPr lang="en-US" altLang="zh-CN" sz="2400" b="1">
                <a:ea typeface="宋体" panose="02010600030101010101" pitchFamily="2" charset="-122"/>
              </a:rPr>
              <a:t>  </a:t>
            </a:r>
            <a:r>
              <a:rPr lang="zh-CN" sz="2400" b="1">
                <a:ea typeface="宋体" panose="02010600030101010101" pitchFamily="2" charset="-122"/>
              </a:rPr>
              <a:t>传》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24890" y="1793875"/>
            <a:ext cx="5270500" cy="28067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首演时间：1978年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作    曲：朱宗庆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编    导：林怀民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演出单位：云门舞集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历史地位：《薪传》是云门舞集现代舞剧作品，是一部划时代的代表作，它是第一部以台湾历史为主题的剧场作品。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-72390"/>
            <a:ext cx="1692910" cy="1742440"/>
            <a:chOff x="6250577" y="1950595"/>
            <a:chExt cx="1892385" cy="1865430"/>
          </a:xfrm>
        </p:grpSpPr>
        <p:sp>
          <p:nvSpPr>
            <p:cNvPr id="18" name="泪滴形 17"/>
            <p:cNvSpPr/>
            <p:nvPr>
              <p:custDataLst>
                <p:tags r:id="rId2"/>
              </p:custDataLst>
            </p:nvPr>
          </p:nvSpPr>
          <p:spPr>
            <a:xfrm rot="2700000">
              <a:off x="6262297" y="1938874"/>
              <a:ext cx="1865430" cy="1888871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泪滴形 18"/>
            <p:cNvSpPr/>
            <p:nvPr>
              <p:custDataLst>
                <p:tags r:id="rId3"/>
              </p:custDataLst>
            </p:nvPr>
          </p:nvSpPr>
          <p:spPr>
            <a:xfrm rot="2700000">
              <a:off x="6333030" y="2011303"/>
              <a:ext cx="1723965" cy="1744363"/>
            </a:xfrm>
            <a:prstGeom prst="teardrop">
              <a:avLst/>
            </a:prstGeom>
            <a:solidFill>
              <a:schemeClr val="accent1">
                <a:lumMod val="75000"/>
              </a:schemeClr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009" name="文本框 30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6387628" y="2706064"/>
              <a:ext cx="1755334" cy="910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中国现代舞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文本框 104"/>
          <p:cNvSpPr txBox="1"/>
          <p:nvPr/>
        </p:nvSpPr>
        <p:spPr>
          <a:xfrm>
            <a:off x="1924050" y="852170"/>
            <a:ext cx="3413760" cy="6311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 algn="ctr"/>
            <a:r>
              <a:rPr lang="zh-CN" sz="2400" b="1">
                <a:latin typeface="Calibri" panose="020F0502020204030204" pitchFamily="34" charset="0"/>
                <a:ea typeface="宋体" panose="02010600030101010101" pitchFamily="2" charset="-122"/>
              </a:rPr>
              <a:t>《雷和雨》</a:t>
            </a:r>
            <a:endParaRPr lang="zh-CN" altLang="en-US" sz="24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87" name="图片 8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11520" y="545465"/>
            <a:ext cx="3216275" cy="20262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096645" y="1743075"/>
            <a:ext cx="5068570" cy="263969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首演时间：2002年</a:t>
            </a:r>
            <a:b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编剧/编导：王玫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音乐编辑：王玫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首演演员：吴珍艳、刘小荷、石梦娜、费波、江靖弋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演出单位：北京舞蹈学院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-72390"/>
            <a:ext cx="1692910" cy="1742440"/>
            <a:chOff x="6250577" y="1950595"/>
            <a:chExt cx="1892385" cy="1865430"/>
          </a:xfrm>
        </p:grpSpPr>
        <p:sp>
          <p:nvSpPr>
            <p:cNvPr id="7" name="泪滴形 6"/>
            <p:cNvSpPr/>
            <p:nvPr>
              <p:custDataLst>
                <p:tags r:id="rId2"/>
              </p:custDataLst>
            </p:nvPr>
          </p:nvSpPr>
          <p:spPr>
            <a:xfrm rot="2700000">
              <a:off x="6262297" y="1938874"/>
              <a:ext cx="1865430" cy="1888871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泪滴形 7"/>
            <p:cNvSpPr/>
            <p:nvPr>
              <p:custDataLst>
                <p:tags r:id="rId3"/>
              </p:custDataLst>
            </p:nvPr>
          </p:nvSpPr>
          <p:spPr>
            <a:xfrm rot="2700000">
              <a:off x="6333030" y="2011303"/>
              <a:ext cx="1723965" cy="1744363"/>
            </a:xfrm>
            <a:prstGeom prst="teardrop">
              <a:avLst/>
            </a:prstGeom>
            <a:solidFill>
              <a:schemeClr val="accent1">
                <a:lumMod val="75000"/>
              </a:schemeClr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文本框 30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6387628" y="2706064"/>
              <a:ext cx="1755334" cy="910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中国现代舞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图片 112" descr="撒"/>
          <p:cNvPicPr>
            <a:picLocks noChangeAspect="1"/>
          </p:cNvPicPr>
          <p:nvPr/>
        </p:nvPicPr>
        <p:blipFill>
          <a:blip r:embed="rId1"/>
          <a:srcRect b="12929"/>
          <a:stretch>
            <a:fillRect/>
          </a:stretch>
        </p:blipFill>
        <p:spPr>
          <a:xfrm>
            <a:off x="5797550" y="548640"/>
            <a:ext cx="3228975" cy="2023745"/>
          </a:xfrm>
          <a:prstGeom prst="rect">
            <a:avLst/>
          </a:prstGeom>
        </p:spPr>
      </p:pic>
      <p:sp>
        <p:nvSpPr>
          <p:cNvPr id="105" name="文本框 104"/>
          <p:cNvSpPr txBox="1"/>
          <p:nvPr/>
        </p:nvSpPr>
        <p:spPr>
          <a:xfrm>
            <a:off x="913765" y="1920240"/>
            <a:ext cx="4736465" cy="21177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首演时间：2006年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首演地点：2006年威尼斯双年展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编    剧：高艳津子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总 编 导：高艳津子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演出单位：北京现代舞团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10945" y="97980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latin typeface="Calibri" panose="020F0502020204030204" pitchFamily="34" charset="0"/>
                <a:ea typeface="宋体" panose="02010600030101010101" pitchFamily="2" charset="-122"/>
              </a:rPr>
              <a:t>《三更雨·愿》</a:t>
            </a:r>
            <a:endParaRPr lang="zh-CN" altLang="en-US" sz="24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-72390"/>
            <a:ext cx="1692910" cy="1742440"/>
            <a:chOff x="6250577" y="1950595"/>
            <a:chExt cx="1892385" cy="1865430"/>
          </a:xfrm>
        </p:grpSpPr>
        <p:sp>
          <p:nvSpPr>
            <p:cNvPr id="4" name="泪滴形 3"/>
            <p:cNvSpPr/>
            <p:nvPr>
              <p:custDataLst>
                <p:tags r:id="rId2"/>
              </p:custDataLst>
            </p:nvPr>
          </p:nvSpPr>
          <p:spPr>
            <a:xfrm rot="2700000">
              <a:off x="6262297" y="1938874"/>
              <a:ext cx="1865430" cy="1888871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泪滴形 4"/>
            <p:cNvSpPr/>
            <p:nvPr>
              <p:custDataLst>
                <p:tags r:id="rId3"/>
              </p:custDataLst>
            </p:nvPr>
          </p:nvSpPr>
          <p:spPr>
            <a:xfrm rot="2700000">
              <a:off x="6333030" y="2011303"/>
              <a:ext cx="1723965" cy="1744363"/>
            </a:xfrm>
            <a:prstGeom prst="teardrop">
              <a:avLst/>
            </a:prstGeom>
            <a:solidFill>
              <a:schemeClr val="accent1">
                <a:lumMod val="75000"/>
              </a:schemeClr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文本框 30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6387628" y="2706064"/>
              <a:ext cx="1755334" cy="910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中国现代舞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2392" y="212524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854200" y="1504315"/>
            <a:ext cx="4166235" cy="648335"/>
            <a:chOff x="2492893" y="1337687"/>
            <a:chExt cx="3086026" cy="467830"/>
          </a:xfrm>
        </p:grpSpPr>
        <p:sp>
          <p:nvSpPr>
            <p:cNvPr id="15" name="MH_Entry_1">
              <a:hlinkClick r:id="rId4" action="ppaction://hlinksldjump"/>
            </p:cNvPr>
            <p:cNvSpPr/>
            <p:nvPr>
              <p:custDataLst>
                <p:tags r:id="rId5"/>
              </p:custDataLst>
            </p:nvPr>
          </p:nvSpPr>
          <p:spPr>
            <a:xfrm>
              <a:off x="2944685" y="1462320"/>
              <a:ext cx="2634234" cy="343197"/>
            </a:xfrm>
            <a:prstGeom prst="rect">
              <a:avLst/>
            </a:prstGeom>
            <a:solidFill>
              <a:srgbClr val="DAA7E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81000" tIns="0" rIns="405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1800" b="1" dirty="0">
                  <a:solidFill>
                    <a:srgbClr val="FFFFFF"/>
                  </a:solidFill>
                  <a:cs typeface="+mn-ea"/>
                  <a:sym typeface="+mn-lt"/>
                </a:rPr>
                <a:t>   </a:t>
              </a:r>
              <a:r>
                <a: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rPr>
                <a:t>西方现代舞的起源与发展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MH_Number_1">
              <a:hlinkClick r:id="rId4" action="ppaction://hlinksldjump"/>
            </p:cNvPr>
            <p:cNvSpPr/>
            <p:nvPr>
              <p:custDataLst>
                <p:tags r:id="rId6"/>
              </p:custDataLst>
            </p:nvPr>
          </p:nvSpPr>
          <p:spPr>
            <a:xfrm>
              <a:off x="2492893" y="1337687"/>
              <a:ext cx="451792" cy="467830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3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800" b="1">
                  <a:solidFill>
                    <a:srgbClr val="FFFFFF"/>
                  </a:solidFill>
                  <a:cs typeface="+mn-ea"/>
                  <a:sym typeface="+mn-lt"/>
                </a:rPr>
                <a:t>01</a:t>
              </a:r>
              <a:endParaRPr lang="zh-CN" altLang="en-US" sz="18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853891" y="3259061"/>
            <a:ext cx="4130675" cy="630555"/>
            <a:chOff x="2541921" y="2723841"/>
            <a:chExt cx="2980639" cy="455000"/>
          </a:xfrm>
        </p:grpSpPr>
        <p:sp>
          <p:nvSpPr>
            <p:cNvPr id="21" name="MH_Entry_3">
              <a:hlinkClick r:id="rId7" action="ppaction://hlinksldjump"/>
            </p:cNvPr>
            <p:cNvSpPr/>
            <p:nvPr>
              <p:custDataLst>
                <p:tags r:id="rId8"/>
              </p:custDataLst>
            </p:nvPr>
          </p:nvSpPr>
          <p:spPr>
            <a:xfrm>
              <a:off x="2995088" y="2860845"/>
              <a:ext cx="2527472" cy="317996"/>
            </a:xfrm>
            <a:prstGeom prst="rect">
              <a:avLst/>
            </a:prstGeom>
            <a:solidFill>
              <a:srgbClr val="DAA7E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81000" tIns="0" rIns="405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rPr>
                <a:t>中西现代舞作品鉴赏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" name="MH_Number_3">
              <a:hlinkClick r:id="rId7" action="ppaction://hlinksldjump"/>
            </p:cNvPr>
            <p:cNvSpPr/>
            <p:nvPr>
              <p:custDataLst>
                <p:tags r:id="rId9"/>
              </p:custDataLst>
            </p:nvPr>
          </p:nvSpPr>
          <p:spPr>
            <a:xfrm>
              <a:off x="2541921" y="2723841"/>
              <a:ext cx="452251" cy="455000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3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800" b="1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  <a:endParaRPr lang="zh-CN" altLang="en-US" sz="18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809394" y="2490022"/>
            <a:ext cx="4164965" cy="558800"/>
            <a:chOff x="4633" y="3685"/>
            <a:chExt cx="6559" cy="880"/>
          </a:xfrm>
        </p:grpSpPr>
        <p:grpSp>
          <p:nvGrpSpPr>
            <p:cNvPr id="6" name="组合 5"/>
            <p:cNvGrpSpPr/>
            <p:nvPr/>
          </p:nvGrpSpPr>
          <p:grpSpPr>
            <a:xfrm>
              <a:off x="4633" y="3685"/>
              <a:ext cx="6559" cy="880"/>
              <a:chOff x="2670186" y="2057110"/>
              <a:chExt cx="3005382" cy="403223"/>
            </a:xfrm>
          </p:grpSpPr>
          <p:sp>
            <p:nvSpPr>
              <p:cNvPr id="18" name="MH_Entry_2">
                <a:hlinkClick r:id="rId10" action="ppaction://hlinksldjump"/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3148096" y="2146919"/>
                <a:ext cx="2527472" cy="313414"/>
              </a:xfrm>
              <a:prstGeom prst="rect">
                <a:avLst/>
              </a:prstGeom>
              <a:solidFill>
                <a:srgbClr val="DAA7E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81000" tIns="0" rIns="405000" bIns="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MH_Number_2">
                <a:hlinkClick r:id="rId10" action="ppaction://hlinksldjump"/>
              </p:cNvPr>
              <p:cNvSpPr/>
              <p:nvPr>
                <p:custDataLst>
                  <p:tags r:id="rId12"/>
                </p:custDataLst>
              </p:nvPr>
            </p:nvSpPr>
            <p:spPr>
              <a:xfrm>
                <a:off x="2670186" y="2057110"/>
                <a:ext cx="477452" cy="403223"/>
              </a:xfrm>
              <a:custGeom>
                <a:avLst/>
                <a:gdLst>
                  <a:gd name="connsiteX0" fmla="*/ 0 w 640080"/>
                  <a:gd name="connsiteY0" fmla="*/ 0 h 662940"/>
                  <a:gd name="connsiteX1" fmla="*/ 0 w 640080"/>
                  <a:gd name="connsiteY1" fmla="*/ 502920 h 662940"/>
                  <a:gd name="connsiteX2" fmla="*/ 640080 w 640080"/>
                  <a:gd name="connsiteY2" fmla="*/ 662940 h 662940"/>
                  <a:gd name="connsiteX3" fmla="*/ 640080 w 640080"/>
                  <a:gd name="connsiteY3" fmla="*/ 160020 h 662940"/>
                  <a:gd name="connsiteX4" fmla="*/ 0 w 640080"/>
                  <a:gd name="connsiteY4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080" h="662940">
                    <a:moveTo>
                      <a:pt x="0" y="0"/>
                    </a:moveTo>
                    <a:lnTo>
                      <a:pt x="0" y="502920"/>
                    </a:lnTo>
                    <a:lnTo>
                      <a:pt x="640080" y="662940"/>
                    </a:lnTo>
                    <a:lnTo>
                      <a:pt x="640080" y="1600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36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800" b="1">
                    <a:solidFill>
                      <a:srgbClr val="FFFFFF"/>
                    </a:solidFill>
                    <a:cs typeface="+mn-ea"/>
                    <a:sym typeface="+mn-lt"/>
                  </a:rPr>
                  <a:t>02</a:t>
                </a:r>
                <a:endParaRPr lang="zh-CN" altLang="en-US" sz="1800" b="1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2" name="文本框 111"/>
            <p:cNvSpPr txBox="1"/>
            <p:nvPr/>
          </p:nvSpPr>
          <p:spPr>
            <a:xfrm>
              <a:off x="6321" y="3881"/>
              <a:ext cx="3794" cy="68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noAutofit/>
            </a:bodyPr>
            <a:p>
              <a:pPr indent="0"/>
              <a:r>
                <a:rPr lang="zh-CN" altLang="en-US" sz="1800" b="1" dirty="0">
                  <a:solidFill>
                    <a:srgbClr val="FFFFFF"/>
                  </a:solidFill>
                  <a:cs typeface="+mn-ea"/>
                </a:rPr>
                <a:t>中国现代舞发展概况</a:t>
              </a:r>
              <a:endParaRPr lang="zh-CN" altLang="en-US" sz="1800" b="1" dirty="0">
                <a:solidFill>
                  <a:srgbClr val="FFFFFF"/>
                </a:solidFill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439545"/>
            <a:ext cx="2605405" cy="3743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517130" y="1548130"/>
            <a:ext cx="943610" cy="27305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34403" y="1711030"/>
            <a:ext cx="29413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感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谢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观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看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76500" y="2175510"/>
            <a:ext cx="4070350" cy="480695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lt"/>
              </a:rPr>
              <a:t>西方现代舞的起源与发展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96110" y="2004695"/>
            <a:ext cx="580390" cy="652145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zh-CN" altLang="en-US" sz="3600" b="1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394710" y="570230"/>
            <a:ext cx="5198745" cy="419735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“现代舞”一词最早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由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美国现代舞理论家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约翰·马丁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提出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现代舞是英文“Modern Dance”的意译，是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19世纪末20世纪初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，在西方兴起的一种以反叛古典芭蕾的束缚而兴起的一种舞蹈流派，分别起源于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美国和德国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，素有“20世纪舞蹈</a:t>
            </a:r>
            <a:r>
              <a:rPr lang="zh-CN" altLang="en-US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最高成就”之誉。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其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主要美学观点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是反对古典芭蕾的因循守旧、脱离现实生活和单纯追求技巧的形式主义倾向。</a:t>
            </a:r>
            <a:endParaRPr lang="en-US" alt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274955" y="244475"/>
            <a:ext cx="2993390" cy="21132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3430" y="1074420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</a:t>
            </a:r>
            <a:endParaRPr lang="zh-CN" altLang="en-US" sz="2000" b="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1920" y="4106545"/>
            <a:ext cx="3195955" cy="76136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 algn="ctr"/>
            <a:r>
              <a:rPr lang="zh-CN" sz="1600" b="1">
                <a:ea typeface="宋体" panose="02010600030101010101" pitchFamily="2" charset="-122"/>
              </a:rPr>
              <a:t>美国舞蹈家伊莎多拉·邓肯</a:t>
            </a:r>
            <a:r>
              <a:rPr lang="en-US" sz="1600" b="1">
                <a:latin typeface="宋体" panose="02010600030101010101" pitchFamily="2" charset="-122"/>
                <a:ea typeface="宋体" panose="02010600030101010101" pitchFamily="2" charset="-122"/>
              </a:rPr>
              <a:t>（1877—1927年）</a:t>
            </a:r>
            <a:endParaRPr lang="en-US" sz="1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34385" y="525780"/>
            <a:ext cx="5313680" cy="43421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美国著名的现代舞蹈家，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被誉为“现代舞之母”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，世界上第一位赤脚在舞台上表演的艺术家。</a:t>
            </a:r>
            <a:endParaRPr 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她创立了一种基于古希腊艺术的自由舞蹈而在欧洲扬名，其后在德、俄、美等国开设舞蹈学校，成为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现代舞的创始人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主要作品有根据《马赛曲》、贝多芬的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《第七交响曲》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、门德尔松的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《春》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和柴科夫斯基的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《斯拉夫进行曲》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改编的舞蹈，著有《邓肯自传》和《论舞蹈艺术》。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0" name="图片 109"/>
          <p:cNvPicPr/>
          <p:nvPr/>
        </p:nvPicPr>
        <p:blipFill>
          <a:blip r:embed="rId1"/>
          <a:srcRect l="66371" b="3396"/>
          <a:stretch>
            <a:fillRect/>
          </a:stretch>
        </p:blipFill>
        <p:spPr>
          <a:xfrm>
            <a:off x="353695" y="525780"/>
            <a:ext cx="2732405" cy="3413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73430" y="1074420"/>
            <a:ext cx="7395845" cy="12160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 </a:t>
            </a:r>
            <a:endParaRPr lang="zh-CN" altLang="en-US" sz="2000" b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310" y="4064000"/>
            <a:ext cx="2815590" cy="75374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 algn="ctr"/>
            <a:r>
              <a:rPr lang="zh-CN" sz="1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鲁道夫</a:t>
            </a:r>
            <a:r>
              <a:rPr lang="zh-CN" sz="1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·冯</a:t>
            </a:r>
            <a:r>
              <a:rPr lang="zh-CN" sz="1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·拉班</a:t>
            </a:r>
            <a:endParaRPr lang="zh-CN" sz="16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ctr"/>
            <a:r>
              <a:rPr lang="zh-CN" altLang="en-US" sz="1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1979—1958</a:t>
            </a:r>
            <a:r>
              <a:rPr lang="zh-CN" altLang="en-US" sz="1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16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27755" y="888365"/>
            <a:ext cx="4702810" cy="342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18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匈牙利现代舞理论家、教育家、 德国表现派舞蹈创始人之一。</a:t>
            </a:r>
            <a:endParaRPr lang="zh-CN" altLang="en-US" sz="18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8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拉班的两大重要贡献是发明了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“拉班舞谱”和“人体动律学”</a:t>
            </a:r>
            <a:r>
              <a:rPr lang="zh-CN" altLang="en-US" sz="18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18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8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他的身体动态理论研究为开发人体动作新体系奠定了理论基础，被誉为</a:t>
            </a:r>
            <a:r>
              <a:rPr lang="zh-CN" altLang="en-US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“西方现代舞之父”</a:t>
            </a:r>
            <a:r>
              <a:rPr lang="zh-CN" altLang="en-US" sz="18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18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1" name="图片 110"/>
          <p:cNvPicPr/>
          <p:nvPr/>
        </p:nvPicPr>
        <p:blipFill>
          <a:blip r:embed="rId1"/>
          <a:srcRect l="6425" b="13909"/>
          <a:stretch>
            <a:fillRect/>
          </a:stretch>
        </p:blipFill>
        <p:spPr>
          <a:xfrm>
            <a:off x="557530" y="494030"/>
            <a:ext cx="2463800" cy="33870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2813" y="1838935"/>
            <a:ext cx="1747837" cy="1305192"/>
            <a:chOff x="1077252" y="2742843"/>
            <a:chExt cx="1858291" cy="1387673"/>
          </a:xfrm>
        </p:grpSpPr>
        <p:sp>
          <p:nvSpPr>
            <p:cNvPr id="44034" name="任意多边形 9"/>
            <p:cNvSpPr/>
            <p:nvPr/>
          </p:nvSpPr>
          <p:spPr bwMode="auto">
            <a:xfrm rot="16200000">
              <a:off x="1312561" y="2507534"/>
              <a:ext cx="1387673" cy="1858291"/>
            </a:xfrm>
            <a:custGeom>
              <a:avLst/>
              <a:gdLst>
                <a:gd name="T0" fmla="*/ 881353 w 1762708"/>
                <a:gd name="T1" fmla="*/ 0 h 2331146"/>
                <a:gd name="T2" fmla="*/ 881354 w 1762708"/>
                <a:gd name="T3" fmla="*/ 0 h 2331146"/>
                <a:gd name="T4" fmla="*/ 881354 w 1762708"/>
                <a:gd name="T5" fmla="*/ 0 h 2331146"/>
                <a:gd name="T6" fmla="*/ 1762708 w 1762708"/>
                <a:gd name="T7" fmla="*/ 881354 h 2331146"/>
                <a:gd name="T8" fmla="*/ 1374127 w 1762708"/>
                <a:gd name="T9" fmla="*/ 1612187 h 2331146"/>
                <a:gd name="T10" fmla="*/ 1372283 w 1762708"/>
                <a:gd name="T11" fmla="*/ 1613188 h 2331146"/>
                <a:gd name="T12" fmla="*/ 1372283 w 1762708"/>
                <a:gd name="T13" fmla="*/ 1855121 h 2331146"/>
                <a:gd name="T14" fmla="*/ 1503445 w 1762708"/>
                <a:gd name="T15" fmla="*/ 1855121 h 2331146"/>
                <a:gd name="T16" fmla="*/ 881353 w 1762708"/>
                <a:gd name="T17" fmla="*/ 2331146 h 2331146"/>
                <a:gd name="T18" fmla="*/ 259261 w 1762708"/>
                <a:gd name="T19" fmla="*/ 1855121 h 2331146"/>
                <a:gd name="T20" fmla="*/ 390423 w 1762708"/>
                <a:gd name="T21" fmla="*/ 1855121 h 2331146"/>
                <a:gd name="T22" fmla="*/ 390423 w 1762708"/>
                <a:gd name="T23" fmla="*/ 1613187 h 2331146"/>
                <a:gd name="T24" fmla="*/ 388581 w 1762708"/>
                <a:gd name="T25" fmla="*/ 1612187 h 2331146"/>
                <a:gd name="T26" fmla="*/ 0 w 1762708"/>
                <a:gd name="T27" fmla="*/ 881354 h 2331146"/>
                <a:gd name="T28" fmla="*/ 703731 w 1762708"/>
                <a:gd name="T29" fmla="*/ 17906 h 2331146"/>
                <a:gd name="T30" fmla="*/ 717461 w 1762708"/>
                <a:gd name="T31" fmla="*/ 16522 h 2331146"/>
                <a:gd name="T32" fmla="*/ 717462 w 1762708"/>
                <a:gd name="T33" fmla="*/ 16522 h 2331146"/>
                <a:gd name="T34" fmla="*/ 881353 w 1762708"/>
                <a:gd name="T35" fmla="*/ 0 h 23311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250306" y="2907052"/>
              <a:ext cx="1072788" cy="105947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282747" y="3273551"/>
              <a:ext cx="954632" cy="398326"/>
            </a:xfrm>
            <a:prstGeom prst="rect">
              <a:avLst/>
            </a:prstGeom>
            <a:noFill/>
          </p:spPr>
          <p:txBody>
            <a:bodyPr wrap="square" lIns="68271" tIns="34136" rIns="68271" bIns="34136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自由舞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90964" y="1918945"/>
            <a:ext cx="1749028" cy="1305192"/>
            <a:chOff x="3034281" y="2742843"/>
            <a:chExt cx="1859557" cy="1387673"/>
          </a:xfrm>
        </p:grpSpPr>
        <p:sp>
          <p:nvSpPr>
            <p:cNvPr id="44038" name="任意多边形 21"/>
            <p:cNvSpPr/>
            <p:nvPr/>
          </p:nvSpPr>
          <p:spPr bwMode="auto">
            <a:xfrm rot="-5400000">
              <a:off x="3270223" y="2506901"/>
              <a:ext cx="1387673" cy="1859557"/>
            </a:xfrm>
            <a:custGeom>
              <a:avLst/>
              <a:gdLst>
                <a:gd name="T0" fmla="*/ 881353 w 1762708"/>
                <a:gd name="T1" fmla="*/ 0 h 2331146"/>
                <a:gd name="T2" fmla="*/ 881354 w 1762708"/>
                <a:gd name="T3" fmla="*/ 0 h 2331146"/>
                <a:gd name="T4" fmla="*/ 881354 w 1762708"/>
                <a:gd name="T5" fmla="*/ 0 h 2331146"/>
                <a:gd name="T6" fmla="*/ 1762708 w 1762708"/>
                <a:gd name="T7" fmla="*/ 881354 h 2331146"/>
                <a:gd name="T8" fmla="*/ 1374127 w 1762708"/>
                <a:gd name="T9" fmla="*/ 1612187 h 2331146"/>
                <a:gd name="T10" fmla="*/ 1372283 w 1762708"/>
                <a:gd name="T11" fmla="*/ 1613188 h 2331146"/>
                <a:gd name="T12" fmla="*/ 1372283 w 1762708"/>
                <a:gd name="T13" fmla="*/ 1855121 h 2331146"/>
                <a:gd name="T14" fmla="*/ 1503445 w 1762708"/>
                <a:gd name="T15" fmla="*/ 1855121 h 2331146"/>
                <a:gd name="T16" fmla="*/ 881353 w 1762708"/>
                <a:gd name="T17" fmla="*/ 2331146 h 2331146"/>
                <a:gd name="T18" fmla="*/ 259261 w 1762708"/>
                <a:gd name="T19" fmla="*/ 1855121 h 2331146"/>
                <a:gd name="T20" fmla="*/ 390423 w 1762708"/>
                <a:gd name="T21" fmla="*/ 1855121 h 2331146"/>
                <a:gd name="T22" fmla="*/ 390423 w 1762708"/>
                <a:gd name="T23" fmla="*/ 1613187 h 2331146"/>
                <a:gd name="T24" fmla="*/ 388581 w 1762708"/>
                <a:gd name="T25" fmla="*/ 1612187 h 2331146"/>
                <a:gd name="T26" fmla="*/ 0 w 1762708"/>
                <a:gd name="T27" fmla="*/ 881354 h 2331146"/>
                <a:gd name="T28" fmla="*/ 703731 w 1762708"/>
                <a:gd name="T29" fmla="*/ 17906 h 2331146"/>
                <a:gd name="T30" fmla="*/ 717461 w 1762708"/>
                <a:gd name="T31" fmla="*/ 16522 h 2331146"/>
                <a:gd name="T32" fmla="*/ 717462 w 1762708"/>
                <a:gd name="T33" fmla="*/ 16522 h 2331146"/>
                <a:gd name="T34" fmla="*/ 881353 w 1762708"/>
                <a:gd name="T35" fmla="*/ 0 h 23311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207579" y="2907053"/>
              <a:ext cx="1072788" cy="105947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223448" y="3020378"/>
              <a:ext cx="954632" cy="725763"/>
            </a:xfrm>
            <a:prstGeom prst="rect">
              <a:avLst/>
            </a:prstGeom>
            <a:noFill/>
          </p:spPr>
          <p:txBody>
            <a:bodyPr wrap="square" lIns="68271" tIns="34136" rIns="68271" bIns="34136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早期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43301" y="1918945"/>
            <a:ext cx="1749028" cy="1305192"/>
            <a:chOff x="4991310" y="2742843"/>
            <a:chExt cx="1859557" cy="1387673"/>
          </a:xfrm>
        </p:grpSpPr>
        <p:sp>
          <p:nvSpPr>
            <p:cNvPr id="44042" name="任意多边形 24"/>
            <p:cNvSpPr/>
            <p:nvPr/>
          </p:nvSpPr>
          <p:spPr bwMode="auto">
            <a:xfrm rot="-5400000">
              <a:off x="5227252" y="2506901"/>
              <a:ext cx="1387673" cy="1859557"/>
            </a:xfrm>
            <a:custGeom>
              <a:avLst/>
              <a:gdLst>
                <a:gd name="T0" fmla="*/ 881353 w 1762708"/>
                <a:gd name="T1" fmla="*/ 0 h 2331146"/>
                <a:gd name="T2" fmla="*/ 881354 w 1762708"/>
                <a:gd name="T3" fmla="*/ 0 h 2331146"/>
                <a:gd name="T4" fmla="*/ 881354 w 1762708"/>
                <a:gd name="T5" fmla="*/ 0 h 2331146"/>
                <a:gd name="T6" fmla="*/ 1762708 w 1762708"/>
                <a:gd name="T7" fmla="*/ 881354 h 2331146"/>
                <a:gd name="T8" fmla="*/ 1374127 w 1762708"/>
                <a:gd name="T9" fmla="*/ 1612187 h 2331146"/>
                <a:gd name="T10" fmla="*/ 1372283 w 1762708"/>
                <a:gd name="T11" fmla="*/ 1613188 h 2331146"/>
                <a:gd name="T12" fmla="*/ 1372283 w 1762708"/>
                <a:gd name="T13" fmla="*/ 1855121 h 2331146"/>
                <a:gd name="T14" fmla="*/ 1503445 w 1762708"/>
                <a:gd name="T15" fmla="*/ 1855121 h 2331146"/>
                <a:gd name="T16" fmla="*/ 881353 w 1762708"/>
                <a:gd name="T17" fmla="*/ 2331146 h 2331146"/>
                <a:gd name="T18" fmla="*/ 259261 w 1762708"/>
                <a:gd name="T19" fmla="*/ 1855121 h 2331146"/>
                <a:gd name="T20" fmla="*/ 390423 w 1762708"/>
                <a:gd name="T21" fmla="*/ 1855121 h 2331146"/>
                <a:gd name="T22" fmla="*/ 390423 w 1762708"/>
                <a:gd name="T23" fmla="*/ 1613187 h 2331146"/>
                <a:gd name="T24" fmla="*/ 388581 w 1762708"/>
                <a:gd name="T25" fmla="*/ 1612187 h 2331146"/>
                <a:gd name="T26" fmla="*/ 0 w 1762708"/>
                <a:gd name="T27" fmla="*/ 881354 h 2331146"/>
                <a:gd name="T28" fmla="*/ 703731 w 1762708"/>
                <a:gd name="T29" fmla="*/ 17906 h 2331146"/>
                <a:gd name="T30" fmla="*/ 717461 w 1762708"/>
                <a:gd name="T31" fmla="*/ 16522 h 2331146"/>
                <a:gd name="T32" fmla="*/ 717462 w 1762708"/>
                <a:gd name="T33" fmla="*/ 16522 h 2331146"/>
                <a:gd name="T34" fmla="*/ 881353 w 1762708"/>
                <a:gd name="T35" fmla="*/ 0 h 23311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164851" y="2907053"/>
              <a:ext cx="1072788" cy="105947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070976" y="2906899"/>
              <a:ext cx="1230084" cy="1053201"/>
            </a:xfrm>
            <a:prstGeom prst="rect">
              <a:avLst/>
            </a:prstGeom>
            <a:noFill/>
          </p:spPr>
          <p:txBody>
            <a:bodyPr wrap="square" lIns="68271" tIns="34136" rIns="68271" bIns="34136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后现代舞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29622" y="1918945"/>
            <a:ext cx="1747837" cy="1305192"/>
            <a:chOff x="6949604" y="2742843"/>
            <a:chExt cx="1858291" cy="1387673"/>
          </a:xfrm>
        </p:grpSpPr>
        <p:sp>
          <p:nvSpPr>
            <p:cNvPr id="44046" name="任意多边形 27"/>
            <p:cNvSpPr/>
            <p:nvPr/>
          </p:nvSpPr>
          <p:spPr bwMode="auto">
            <a:xfrm rot="-5400000">
              <a:off x="7184913" y="2507534"/>
              <a:ext cx="1387673" cy="1858291"/>
            </a:xfrm>
            <a:custGeom>
              <a:avLst/>
              <a:gdLst>
                <a:gd name="T0" fmla="*/ 881353 w 1762708"/>
                <a:gd name="T1" fmla="*/ 0 h 2331146"/>
                <a:gd name="T2" fmla="*/ 881354 w 1762708"/>
                <a:gd name="T3" fmla="*/ 0 h 2331146"/>
                <a:gd name="T4" fmla="*/ 881354 w 1762708"/>
                <a:gd name="T5" fmla="*/ 0 h 2331146"/>
                <a:gd name="T6" fmla="*/ 1762708 w 1762708"/>
                <a:gd name="T7" fmla="*/ 881354 h 2331146"/>
                <a:gd name="T8" fmla="*/ 1374127 w 1762708"/>
                <a:gd name="T9" fmla="*/ 1612187 h 2331146"/>
                <a:gd name="T10" fmla="*/ 1372283 w 1762708"/>
                <a:gd name="T11" fmla="*/ 1613188 h 2331146"/>
                <a:gd name="T12" fmla="*/ 1372283 w 1762708"/>
                <a:gd name="T13" fmla="*/ 1855121 h 2331146"/>
                <a:gd name="T14" fmla="*/ 1503445 w 1762708"/>
                <a:gd name="T15" fmla="*/ 1855121 h 2331146"/>
                <a:gd name="T16" fmla="*/ 881353 w 1762708"/>
                <a:gd name="T17" fmla="*/ 2331146 h 2331146"/>
                <a:gd name="T18" fmla="*/ 259261 w 1762708"/>
                <a:gd name="T19" fmla="*/ 1855121 h 2331146"/>
                <a:gd name="T20" fmla="*/ 390423 w 1762708"/>
                <a:gd name="T21" fmla="*/ 1855121 h 2331146"/>
                <a:gd name="T22" fmla="*/ 390423 w 1762708"/>
                <a:gd name="T23" fmla="*/ 1613187 h 2331146"/>
                <a:gd name="T24" fmla="*/ 388581 w 1762708"/>
                <a:gd name="T25" fmla="*/ 1612187 h 2331146"/>
                <a:gd name="T26" fmla="*/ 0 w 1762708"/>
                <a:gd name="T27" fmla="*/ 881354 h 2331146"/>
                <a:gd name="T28" fmla="*/ 703731 w 1762708"/>
                <a:gd name="T29" fmla="*/ 17906 h 2331146"/>
                <a:gd name="T30" fmla="*/ 717461 w 1762708"/>
                <a:gd name="T31" fmla="*/ 16522 h 2331146"/>
                <a:gd name="T32" fmla="*/ 717462 w 1762708"/>
                <a:gd name="T33" fmla="*/ 16522 h 2331146"/>
                <a:gd name="T34" fmla="*/ 881353 w 1762708"/>
                <a:gd name="T35" fmla="*/ 0 h 23311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7122798" y="2907053"/>
              <a:ext cx="1072788" cy="105947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152142" y="3031798"/>
              <a:ext cx="999190" cy="554956"/>
            </a:xfrm>
            <a:prstGeom prst="rect">
              <a:avLst/>
            </a:prstGeom>
            <a:noFill/>
          </p:spPr>
          <p:txBody>
            <a:bodyPr wrap="none" lIns="68271" tIns="34136" rIns="68271" bIns="34136"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后后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01019" y="1918945"/>
            <a:ext cx="1749028" cy="1305192"/>
            <a:chOff x="3034281" y="2742843"/>
            <a:chExt cx="1859557" cy="1387673"/>
          </a:xfrm>
        </p:grpSpPr>
        <p:sp>
          <p:nvSpPr>
            <p:cNvPr id="8" name="任意多边形 21"/>
            <p:cNvSpPr/>
            <p:nvPr>
              <p:custDataLst>
                <p:tags r:id="rId1"/>
              </p:custDataLst>
            </p:nvPr>
          </p:nvSpPr>
          <p:spPr bwMode="auto">
            <a:xfrm rot="-5400000">
              <a:off x="3270223" y="2506901"/>
              <a:ext cx="1387673" cy="1859557"/>
            </a:xfrm>
            <a:custGeom>
              <a:avLst/>
              <a:gdLst>
                <a:gd name="T0" fmla="*/ 881353 w 1762708"/>
                <a:gd name="T1" fmla="*/ 0 h 2331146"/>
                <a:gd name="T2" fmla="*/ 881354 w 1762708"/>
                <a:gd name="T3" fmla="*/ 0 h 2331146"/>
                <a:gd name="T4" fmla="*/ 881354 w 1762708"/>
                <a:gd name="T5" fmla="*/ 0 h 2331146"/>
                <a:gd name="T6" fmla="*/ 1762708 w 1762708"/>
                <a:gd name="T7" fmla="*/ 881354 h 2331146"/>
                <a:gd name="T8" fmla="*/ 1374127 w 1762708"/>
                <a:gd name="T9" fmla="*/ 1612187 h 2331146"/>
                <a:gd name="T10" fmla="*/ 1372283 w 1762708"/>
                <a:gd name="T11" fmla="*/ 1613188 h 2331146"/>
                <a:gd name="T12" fmla="*/ 1372283 w 1762708"/>
                <a:gd name="T13" fmla="*/ 1855121 h 2331146"/>
                <a:gd name="T14" fmla="*/ 1503445 w 1762708"/>
                <a:gd name="T15" fmla="*/ 1855121 h 2331146"/>
                <a:gd name="T16" fmla="*/ 881353 w 1762708"/>
                <a:gd name="T17" fmla="*/ 2331146 h 2331146"/>
                <a:gd name="T18" fmla="*/ 259261 w 1762708"/>
                <a:gd name="T19" fmla="*/ 1855121 h 2331146"/>
                <a:gd name="T20" fmla="*/ 390423 w 1762708"/>
                <a:gd name="T21" fmla="*/ 1855121 h 2331146"/>
                <a:gd name="T22" fmla="*/ 390423 w 1762708"/>
                <a:gd name="T23" fmla="*/ 1613187 h 2331146"/>
                <a:gd name="T24" fmla="*/ 388581 w 1762708"/>
                <a:gd name="T25" fmla="*/ 1612187 h 2331146"/>
                <a:gd name="T26" fmla="*/ 0 w 1762708"/>
                <a:gd name="T27" fmla="*/ 881354 h 2331146"/>
                <a:gd name="T28" fmla="*/ 703731 w 1762708"/>
                <a:gd name="T29" fmla="*/ 17906 h 2331146"/>
                <a:gd name="T30" fmla="*/ 717461 w 1762708"/>
                <a:gd name="T31" fmla="*/ 16522 h 2331146"/>
                <a:gd name="T32" fmla="*/ 717462 w 1762708"/>
                <a:gd name="T33" fmla="*/ 16522 h 2331146"/>
                <a:gd name="T34" fmla="*/ 881353 w 1762708"/>
                <a:gd name="T35" fmla="*/ 0 h 23311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gradFill>
              <a:gsLst>
                <a:gs pos="0">
                  <a:srgbClr val="7B32B2"/>
                </a:gs>
                <a:gs pos="100000">
                  <a:srgbClr val="401A5D"/>
                </a:gs>
              </a:gsLst>
              <a:lin ang="5400000" scaled="0"/>
            </a:gradFill>
            <a:ln>
              <a:noFill/>
            </a:ln>
          </p:spPr>
          <p:txBody>
            <a:bodyPr lIns="68271" tIns="34136" rIns="68271" bIns="34136"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2"/>
              </p:custDataLst>
            </p:nvPr>
          </p:nvSpPr>
          <p:spPr>
            <a:xfrm>
              <a:off x="3207579" y="2907053"/>
              <a:ext cx="1072788" cy="105947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3"/>
              </p:custDataLst>
            </p:nvPr>
          </p:nvSpPr>
          <p:spPr>
            <a:xfrm>
              <a:off x="3223448" y="3020378"/>
              <a:ext cx="954632" cy="725763"/>
            </a:xfrm>
            <a:prstGeom prst="rect">
              <a:avLst/>
            </a:prstGeom>
            <a:noFill/>
          </p:spPr>
          <p:txBody>
            <a:bodyPr wrap="square" lIns="68271" tIns="34136" rIns="68271" bIns="34136">
              <a:spAutoFit/>
            </a:bodyPr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古典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现代舞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40360" y="596265"/>
            <a:ext cx="3195955" cy="76136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/>
            <a:r>
              <a:rPr 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美国现代舞五大时期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936199" y="2198560"/>
            <a:ext cx="1537831" cy="1336516"/>
            <a:chOff x="3112298" y="1278043"/>
            <a:chExt cx="1635013" cy="1420976"/>
          </a:xfrm>
        </p:grpSpPr>
        <p:sp>
          <p:nvSpPr>
            <p:cNvPr id="9" name="Freeform 5"/>
            <p:cNvSpPr/>
            <p:nvPr/>
          </p:nvSpPr>
          <p:spPr bwMode="auto">
            <a:xfrm>
              <a:off x="3112298" y="1278043"/>
              <a:ext cx="1635013" cy="1420976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5"/>
            <p:cNvSpPr/>
            <p:nvPr/>
          </p:nvSpPr>
          <p:spPr bwMode="auto">
            <a:xfrm>
              <a:off x="3329423" y="1479822"/>
              <a:ext cx="1202036" cy="1044679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chemeClr val="accent3"/>
            </a:solidFill>
            <a:ln w="28575" cap="flat">
              <a:noFill/>
              <a:prstDash val="solid"/>
              <a:miter lim="800000"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8402" name="组合 47"/>
            <p:cNvGrpSpPr/>
            <p:nvPr/>
          </p:nvGrpSpPr>
          <p:grpSpPr bwMode="auto">
            <a:xfrm>
              <a:off x="3754558" y="1808480"/>
              <a:ext cx="664580" cy="603825"/>
              <a:chOff x="12327405" y="858403"/>
              <a:chExt cx="833274" cy="767141"/>
            </a:xfrm>
          </p:grpSpPr>
          <p:sp>
            <p:nvSpPr>
              <p:cNvPr id="49" name="Freeform 55"/>
              <p:cNvSpPr/>
              <p:nvPr/>
            </p:nvSpPr>
            <p:spPr bwMode="auto">
              <a:xfrm>
                <a:off x="12359149" y="863694"/>
                <a:ext cx="801530" cy="761850"/>
              </a:xfrm>
              <a:custGeom>
                <a:avLst/>
                <a:gdLst>
                  <a:gd name="T0" fmla="*/ 137 w 303"/>
                  <a:gd name="T1" fmla="*/ 288 h 288"/>
                  <a:gd name="T2" fmla="*/ 0 w 303"/>
                  <a:gd name="T3" fmla="*/ 174 h 288"/>
                  <a:gd name="T4" fmla="*/ 2 w 303"/>
                  <a:gd name="T5" fmla="*/ 15 h 288"/>
                  <a:gd name="T6" fmla="*/ 54 w 303"/>
                  <a:gd name="T7" fmla="*/ 10 h 288"/>
                  <a:gd name="T8" fmla="*/ 85 w 303"/>
                  <a:gd name="T9" fmla="*/ 43 h 288"/>
                  <a:gd name="T10" fmla="*/ 106 w 303"/>
                  <a:gd name="T11" fmla="*/ 22 h 288"/>
                  <a:gd name="T12" fmla="*/ 128 w 303"/>
                  <a:gd name="T13" fmla="*/ 0 h 288"/>
                  <a:gd name="T14" fmla="*/ 303 w 303"/>
                  <a:gd name="T15" fmla="*/ 150 h 288"/>
                  <a:gd name="T16" fmla="*/ 137 w 303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3" h="288">
                    <a:moveTo>
                      <a:pt x="137" y="288"/>
                    </a:moveTo>
                    <a:lnTo>
                      <a:pt x="0" y="174"/>
                    </a:lnTo>
                    <a:lnTo>
                      <a:pt x="2" y="15"/>
                    </a:lnTo>
                    <a:lnTo>
                      <a:pt x="54" y="10"/>
                    </a:lnTo>
                    <a:lnTo>
                      <a:pt x="85" y="43"/>
                    </a:lnTo>
                    <a:lnTo>
                      <a:pt x="106" y="22"/>
                    </a:lnTo>
                    <a:lnTo>
                      <a:pt x="128" y="0"/>
                    </a:lnTo>
                    <a:lnTo>
                      <a:pt x="303" y="150"/>
                    </a:lnTo>
                    <a:lnTo>
                      <a:pt x="137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8428" name="Freeform 56"/>
              <p:cNvSpPr>
                <a:spLocks noEditPoints="1"/>
              </p:cNvSpPr>
              <p:nvPr/>
            </p:nvSpPr>
            <p:spPr bwMode="auto">
              <a:xfrm>
                <a:off x="12327405" y="858403"/>
                <a:ext cx="193109" cy="484093"/>
              </a:xfrm>
              <a:custGeom>
                <a:avLst/>
                <a:gdLst>
                  <a:gd name="T0" fmla="*/ 105898 w 31"/>
                  <a:gd name="T1" fmla="*/ 0 h 77"/>
                  <a:gd name="T2" fmla="*/ 174421 w 31"/>
                  <a:gd name="T3" fmla="*/ 31435 h 77"/>
                  <a:gd name="T4" fmla="*/ 193109 w 31"/>
                  <a:gd name="T5" fmla="*/ 113165 h 77"/>
                  <a:gd name="T6" fmla="*/ 193109 w 31"/>
                  <a:gd name="T7" fmla="*/ 396076 h 77"/>
                  <a:gd name="T8" fmla="*/ 168192 w 31"/>
                  <a:gd name="T9" fmla="*/ 465232 h 77"/>
                  <a:gd name="T10" fmla="*/ 99669 w 31"/>
                  <a:gd name="T11" fmla="*/ 484093 h 77"/>
                  <a:gd name="T12" fmla="*/ 12459 w 31"/>
                  <a:gd name="T13" fmla="*/ 452658 h 77"/>
                  <a:gd name="T14" fmla="*/ 0 w 31"/>
                  <a:gd name="T15" fmla="*/ 358355 h 77"/>
                  <a:gd name="T16" fmla="*/ 0 w 31"/>
                  <a:gd name="T17" fmla="*/ 132025 h 77"/>
                  <a:gd name="T18" fmla="*/ 18688 w 31"/>
                  <a:gd name="T19" fmla="*/ 37722 h 77"/>
                  <a:gd name="T20" fmla="*/ 105898 w 31"/>
                  <a:gd name="T21" fmla="*/ 0 h 77"/>
                  <a:gd name="T22" fmla="*/ 99669 w 31"/>
                  <a:gd name="T23" fmla="*/ 440085 h 77"/>
                  <a:gd name="T24" fmla="*/ 137045 w 31"/>
                  <a:gd name="T25" fmla="*/ 370928 h 77"/>
                  <a:gd name="T26" fmla="*/ 137045 w 31"/>
                  <a:gd name="T27" fmla="*/ 106878 h 77"/>
                  <a:gd name="T28" fmla="*/ 99669 w 31"/>
                  <a:gd name="T29" fmla="*/ 44008 h 77"/>
                  <a:gd name="T30" fmla="*/ 56064 w 31"/>
                  <a:gd name="T31" fmla="*/ 106878 h 77"/>
                  <a:gd name="T32" fmla="*/ 56064 w 31"/>
                  <a:gd name="T33" fmla="*/ 125738 h 77"/>
                  <a:gd name="T34" fmla="*/ 56064 w 31"/>
                  <a:gd name="T35" fmla="*/ 144599 h 77"/>
                  <a:gd name="T36" fmla="*/ 56064 w 31"/>
                  <a:gd name="T37" fmla="*/ 220042 h 77"/>
                  <a:gd name="T38" fmla="*/ 56064 w 31"/>
                  <a:gd name="T39" fmla="*/ 301772 h 77"/>
                  <a:gd name="T40" fmla="*/ 56064 w 31"/>
                  <a:gd name="T41" fmla="*/ 370928 h 77"/>
                  <a:gd name="T42" fmla="*/ 99669 w 31"/>
                  <a:gd name="T43" fmla="*/ 440085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4" y="76"/>
                      <a:pt x="21" y="77"/>
                      <a:pt x="16" y="77"/>
                    </a:cubicBezTo>
                    <a:cubicBezTo>
                      <a:pt x="9" y="77"/>
                      <a:pt x="5" y="76"/>
                      <a:pt x="2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8429" name="Freeform 57"/>
              <p:cNvSpPr/>
              <p:nvPr/>
            </p:nvSpPr>
            <p:spPr bwMode="auto">
              <a:xfrm>
                <a:off x="12584001" y="863694"/>
                <a:ext cx="113749" cy="478803"/>
              </a:xfrm>
              <a:custGeom>
                <a:avLst/>
                <a:gdLst>
                  <a:gd name="T0" fmla="*/ 0 w 18"/>
                  <a:gd name="T1" fmla="*/ 69300 h 76"/>
                  <a:gd name="T2" fmla="*/ 69513 w 18"/>
                  <a:gd name="T3" fmla="*/ 0 h 76"/>
                  <a:gd name="T4" fmla="*/ 113749 w 18"/>
                  <a:gd name="T5" fmla="*/ 0 h 76"/>
                  <a:gd name="T6" fmla="*/ 113749 w 18"/>
                  <a:gd name="T7" fmla="*/ 478803 h 76"/>
                  <a:gd name="T8" fmla="*/ 50555 w 18"/>
                  <a:gd name="T9" fmla="*/ 478803 h 76"/>
                  <a:gd name="T10" fmla="*/ 50555 w 18"/>
                  <a:gd name="T11" fmla="*/ 119701 h 76"/>
                  <a:gd name="T12" fmla="*/ 0 w 18"/>
                  <a:gd name="T13" fmla="*/ 119701 h 76"/>
                  <a:gd name="T14" fmla="*/ 0 w 18"/>
                  <a:gd name="T15" fmla="*/ 69300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76">
                    <a:moveTo>
                      <a:pt x="0" y="11"/>
                    </a:moveTo>
                    <a:cubicBezTo>
                      <a:pt x="7" y="10"/>
                      <a:pt x="10" y="7"/>
                      <a:pt x="1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687733" y="2198560"/>
            <a:ext cx="1537831" cy="1336516"/>
            <a:chOff x="5009626" y="1278043"/>
            <a:chExt cx="1635013" cy="1420976"/>
          </a:xfrm>
        </p:grpSpPr>
        <p:sp>
          <p:nvSpPr>
            <p:cNvPr id="10" name="Freeform 5"/>
            <p:cNvSpPr/>
            <p:nvPr/>
          </p:nvSpPr>
          <p:spPr bwMode="auto">
            <a:xfrm>
              <a:off x="5009626" y="1278043"/>
              <a:ext cx="1635013" cy="1420976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5"/>
            <p:cNvSpPr/>
            <p:nvPr/>
          </p:nvSpPr>
          <p:spPr bwMode="auto">
            <a:xfrm>
              <a:off x="5226114" y="1463860"/>
              <a:ext cx="1202036" cy="1044679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8403" name="组合 51"/>
            <p:cNvGrpSpPr/>
            <p:nvPr/>
          </p:nvGrpSpPr>
          <p:grpSpPr bwMode="auto">
            <a:xfrm>
              <a:off x="5628040" y="1804730"/>
              <a:ext cx="679770" cy="603826"/>
              <a:chOff x="952501" y="6013451"/>
              <a:chExt cx="511175" cy="460375"/>
            </a:xfrm>
          </p:grpSpPr>
          <p:sp>
            <p:nvSpPr>
              <p:cNvPr id="53" name="Freeform 58"/>
              <p:cNvSpPr/>
              <p:nvPr/>
            </p:nvSpPr>
            <p:spPr bwMode="auto">
              <a:xfrm>
                <a:off x="971551" y="6021388"/>
                <a:ext cx="492125" cy="452438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8423" name="Freeform 59"/>
              <p:cNvSpPr>
                <a:spLocks noEditPoints="1"/>
              </p:cNvSpPr>
              <p:nvPr/>
            </p:nvSpPr>
            <p:spPr bwMode="auto">
              <a:xfrm>
                <a:off x="952501" y="6013451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3920 h 77"/>
                  <a:gd name="T8" fmla="*/ 100935 w 31"/>
                  <a:gd name="T9" fmla="*/ 275421 h 77"/>
                  <a:gd name="T10" fmla="*/ 59813 w 31"/>
                  <a:gd name="T11" fmla="*/ 290513 h 77"/>
                  <a:gd name="T12" fmla="*/ 11215 w 31"/>
                  <a:gd name="T13" fmla="*/ 267876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215 w 31"/>
                  <a:gd name="T19" fmla="*/ 18864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8424" name="Freeform 60"/>
              <p:cNvSpPr/>
              <p:nvPr/>
            </p:nvSpPr>
            <p:spPr bwMode="auto">
              <a:xfrm>
                <a:off x="1090613" y="6013451"/>
                <a:ext cx="117475" cy="290513"/>
              </a:xfrm>
              <a:custGeom>
                <a:avLst/>
                <a:gdLst>
                  <a:gd name="T0" fmla="*/ 0 w 31"/>
                  <a:gd name="T1" fmla="*/ 60366 h 77"/>
                  <a:gd name="T2" fmla="*/ 15158 w 31"/>
                  <a:gd name="T3" fmla="*/ 15092 h 77"/>
                  <a:gd name="T4" fmla="*/ 60632 w 31"/>
                  <a:gd name="T5" fmla="*/ 0 h 77"/>
                  <a:gd name="T6" fmla="*/ 109896 w 31"/>
                  <a:gd name="T7" fmla="*/ 22637 h 77"/>
                  <a:gd name="T8" fmla="*/ 117475 w 31"/>
                  <a:gd name="T9" fmla="*/ 83004 h 77"/>
                  <a:gd name="T10" fmla="*/ 113685 w 31"/>
                  <a:gd name="T11" fmla="*/ 113187 h 77"/>
                  <a:gd name="T12" fmla="*/ 102317 w 31"/>
                  <a:gd name="T13" fmla="*/ 143370 h 77"/>
                  <a:gd name="T14" fmla="*/ 68211 w 31"/>
                  <a:gd name="T15" fmla="*/ 196191 h 77"/>
                  <a:gd name="T16" fmla="*/ 41685 w 31"/>
                  <a:gd name="T17" fmla="*/ 256557 h 77"/>
                  <a:gd name="T18" fmla="*/ 117475 w 31"/>
                  <a:gd name="T19" fmla="*/ 256557 h 77"/>
                  <a:gd name="T20" fmla="*/ 117475 w 31"/>
                  <a:gd name="T21" fmla="*/ 286740 h 77"/>
                  <a:gd name="T22" fmla="*/ 30316 w 31"/>
                  <a:gd name="T23" fmla="*/ 290513 h 77"/>
                  <a:gd name="T24" fmla="*/ 0 w 31"/>
                  <a:gd name="T25" fmla="*/ 286740 h 77"/>
                  <a:gd name="T26" fmla="*/ 0 w 31"/>
                  <a:gd name="T27" fmla="*/ 286740 h 77"/>
                  <a:gd name="T28" fmla="*/ 18948 w 31"/>
                  <a:gd name="T29" fmla="*/ 207509 h 77"/>
                  <a:gd name="T30" fmla="*/ 64422 w 31"/>
                  <a:gd name="T31" fmla="*/ 139597 h 77"/>
                  <a:gd name="T32" fmla="*/ 79580 w 31"/>
                  <a:gd name="T33" fmla="*/ 75458 h 77"/>
                  <a:gd name="T34" fmla="*/ 79580 w 31"/>
                  <a:gd name="T35" fmla="*/ 71685 h 77"/>
                  <a:gd name="T36" fmla="*/ 79580 w 31"/>
                  <a:gd name="T37" fmla="*/ 64139 h 77"/>
                  <a:gd name="T38" fmla="*/ 79580 w 31"/>
                  <a:gd name="T39" fmla="*/ 45275 h 77"/>
                  <a:gd name="T40" fmla="*/ 56843 w 31"/>
                  <a:gd name="T41" fmla="*/ 26410 h 77"/>
                  <a:gd name="T42" fmla="*/ 37895 w 31"/>
                  <a:gd name="T43" fmla="*/ 60366 h 77"/>
                  <a:gd name="T44" fmla="*/ 37895 w 31"/>
                  <a:gd name="T45" fmla="*/ 71685 h 77"/>
                  <a:gd name="T46" fmla="*/ 37895 w 31"/>
                  <a:gd name="T47" fmla="*/ 79231 h 77"/>
                  <a:gd name="T48" fmla="*/ 37895 w 31"/>
                  <a:gd name="T49" fmla="*/ 86777 h 77"/>
                  <a:gd name="T50" fmla="*/ 37895 w 31"/>
                  <a:gd name="T51" fmla="*/ 98095 h 77"/>
                  <a:gd name="T52" fmla="*/ 0 w 31"/>
                  <a:gd name="T53" fmla="*/ 98095 h 77"/>
                  <a:gd name="T54" fmla="*/ 0 w 31"/>
                  <a:gd name="T55" fmla="*/ 60366 h 7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7" name="Freeform 23"/>
          <p:cNvSpPr/>
          <p:nvPr/>
        </p:nvSpPr>
        <p:spPr bwMode="auto">
          <a:xfrm>
            <a:off x="5908835" y="2089355"/>
            <a:ext cx="1946672" cy="465636"/>
          </a:xfrm>
          <a:custGeom>
            <a:avLst/>
            <a:gdLst>
              <a:gd name="T0" fmla="*/ 280 w 1249"/>
              <a:gd name="T1" fmla="*/ 0 h 303"/>
              <a:gd name="T2" fmla="*/ 54 w 1249"/>
              <a:gd name="T3" fmla="*/ 229 h 303"/>
              <a:gd name="T4" fmla="*/ 38 w 1249"/>
              <a:gd name="T5" fmla="*/ 226 h 303"/>
              <a:gd name="T6" fmla="*/ 0 w 1249"/>
              <a:gd name="T7" fmla="*/ 264 h 303"/>
              <a:gd name="T8" fmla="*/ 38 w 1249"/>
              <a:gd name="T9" fmla="*/ 303 h 303"/>
              <a:gd name="T10" fmla="*/ 77 w 1249"/>
              <a:gd name="T11" fmla="*/ 264 h 303"/>
              <a:gd name="T12" fmla="*/ 64 w 1249"/>
              <a:gd name="T13" fmla="*/ 236 h 303"/>
              <a:gd name="T14" fmla="*/ 287 w 1249"/>
              <a:gd name="T15" fmla="*/ 12 h 303"/>
              <a:gd name="T16" fmla="*/ 1249 w 1249"/>
              <a:gd name="T17" fmla="*/ 12 h 303"/>
              <a:gd name="T18" fmla="*/ 1249 w 1249"/>
              <a:gd name="T19" fmla="*/ 0 h 303"/>
              <a:gd name="T20" fmla="*/ 280 w 1249"/>
              <a:gd name="T21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9" h="303">
                <a:moveTo>
                  <a:pt x="280" y="0"/>
                </a:moveTo>
                <a:cubicBezTo>
                  <a:pt x="54" y="229"/>
                  <a:pt x="54" y="229"/>
                  <a:pt x="54" y="229"/>
                </a:cubicBezTo>
                <a:cubicBezTo>
                  <a:pt x="49" y="227"/>
                  <a:pt x="44" y="226"/>
                  <a:pt x="38" y="226"/>
                </a:cubicBezTo>
                <a:cubicBezTo>
                  <a:pt x="17" y="226"/>
                  <a:pt x="0" y="243"/>
                  <a:pt x="0" y="264"/>
                </a:cubicBezTo>
                <a:cubicBezTo>
                  <a:pt x="0" y="286"/>
                  <a:pt x="17" y="303"/>
                  <a:pt x="38" y="303"/>
                </a:cubicBezTo>
                <a:cubicBezTo>
                  <a:pt x="59" y="303"/>
                  <a:pt x="77" y="286"/>
                  <a:pt x="77" y="264"/>
                </a:cubicBezTo>
                <a:cubicBezTo>
                  <a:pt x="77" y="253"/>
                  <a:pt x="72" y="243"/>
                  <a:pt x="64" y="236"/>
                </a:cubicBezTo>
                <a:cubicBezTo>
                  <a:pt x="287" y="12"/>
                  <a:pt x="287" y="12"/>
                  <a:pt x="287" y="12"/>
                </a:cubicBezTo>
                <a:cubicBezTo>
                  <a:pt x="1249" y="12"/>
                  <a:pt x="1249" y="12"/>
                  <a:pt x="1249" y="12"/>
                </a:cubicBezTo>
                <a:cubicBezTo>
                  <a:pt x="1249" y="0"/>
                  <a:pt x="1249" y="0"/>
                  <a:pt x="1249" y="0"/>
                </a:cubicBezTo>
                <a:lnTo>
                  <a:pt x="28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271" tIns="34136" rIns="68271" bIns="341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7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Freeform 21"/>
          <p:cNvSpPr/>
          <p:nvPr/>
        </p:nvSpPr>
        <p:spPr bwMode="auto">
          <a:xfrm flipH="1" flipV="1">
            <a:off x="1184990" y="2163650"/>
            <a:ext cx="1946671" cy="465636"/>
          </a:xfrm>
          <a:custGeom>
            <a:avLst/>
            <a:gdLst>
              <a:gd name="T0" fmla="*/ 280 w 1249"/>
              <a:gd name="T1" fmla="*/ 303 h 303"/>
              <a:gd name="T2" fmla="*/ 54 w 1249"/>
              <a:gd name="T3" fmla="*/ 73 h 303"/>
              <a:gd name="T4" fmla="*/ 38 w 1249"/>
              <a:gd name="T5" fmla="*/ 76 h 303"/>
              <a:gd name="T6" fmla="*/ 0 w 1249"/>
              <a:gd name="T7" fmla="*/ 38 h 303"/>
              <a:gd name="T8" fmla="*/ 38 w 1249"/>
              <a:gd name="T9" fmla="*/ 0 h 303"/>
              <a:gd name="T10" fmla="*/ 77 w 1249"/>
              <a:gd name="T11" fmla="*/ 38 h 303"/>
              <a:gd name="T12" fmla="*/ 64 w 1249"/>
              <a:gd name="T13" fmla="*/ 67 h 303"/>
              <a:gd name="T14" fmla="*/ 287 w 1249"/>
              <a:gd name="T15" fmla="*/ 291 h 303"/>
              <a:gd name="T16" fmla="*/ 1249 w 1249"/>
              <a:gd name="T17" fmla="*/ 291 h 303"/>
              <a:gd name="T18" fmla="*/ 1249 w 1249"/>
              <a:gd name="T19" fmla="*/ 303 h 303"/>
              <a:gd name="T20" fmla="*/ 280 w 1249"/>
              <a:gd name="T21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9" h="303">
                <a:moveTo>
                  <a:pt x="280" y="303"/>
                </a:moveTo>
                <a:cubicBezTo>
                  <a:pt x="54" y="73"/>
                  <a:pt x="54" y="73"/>
                  <a:pt x="54" y="73"/>
                </a:cubicBezTo>
                <a:cubicBezTo>
                  <a:pt x="49" y="75"/>
                  <a:pt x="44" y="76"/>
                  <a:pt x="38" y="76"/>
                </a:cubicBezTo>
                <a:cubicBezTo>
                  <a:pt x="17" y="76"/>
                  <a:pt x="0" y="59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59" y="0"/>
                  <a:pt x="77" y="17"/>
                  <a:pt x="77" y="38"/>
                </a:cubicBezTo>
                <a:cubicBezTo>
                  <a:pt x="77" y="49"/>
                  <a:pt x="72" y="60"/>
                  <a:pt x="64" y="67"/>
                </a:cubicBezTo>
                <a:cubicBezTo>
                  <a:pt x="287" y="291"/>
                  <a:pt x="287" y="291"/>
                  <a:pt x="287" y="291"/>
                </a:cubicBezTo>
                <a:cubicBezTo>
                  <a:pt x="1249" y="291"/>
                  <a:pt x="1249" y="291"/>
                  <a:pt x="1249" y="291"/>
                </a:cubicBezTo>
                <a:cubicBezTo>
                  <a:pt x="1249" y="303"/>
                  <a:pt x="1249" y="303"/>
                  <a:pt x="1249" y="303"/>
                </a:cubicBezTo>
                <a:lnTo>
                  <a:pt x="280" y="30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271" tIns="34136" rIns="68271" bIns="341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7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文本框 20"/>
          <p:cNvSpPr txBox="1"/>
          <p:nvPr/>
        </p:nvSpPr>
        <p:spPr>
          <a:xfrm>
            <a:off x="1520350" y="2339082"/>
            <a:ext cx="897890" cy="374650"/>
          </a:xfrm>
          <a:prstGeom prst="rect">
            <a:avLst/>
          </a:prstGeom>
          <a:noFill/>
        </p:spPr>
        <p:txBody>
          <a:bodyPr wrap="none" lIns="68271" tIns="34136" rIns="68271" bIns="34136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新舞蹈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文本框 20"/>
          <p:cNvSpPr txBox="1"/>
          <p:nvPr/>
        </p:nvSpPr>
        <p:spPr>
          <a:xfrm>
            <a:off x="6550709" y="2300347"/>
            <a:ext cx="1151890" cy="374650"/>
          </a:xfrm>
          <a:prstGeom prst="rect">
            <a:avLst/>
          </a:prstGeom>
          <a:noFill/>
        </p:spPr>
        <p:txBody>
          <a:bodyPr wrap="none" lIns="68271" tIns="34136" rIns="68271" bIns="34136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舞蹈剧场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5425" y="513080"/>
            <a:ext cx="3070860" cy="62611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/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德国</a:t>
            </a:r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现代舞两大时期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 bldLvl="0" animBg="1"/>
      <p:bldP spid="58" grpId="0"/>
      <p:bldP spid="60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22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26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1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1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MH_CONTENTSID" val="290"/>
  <p:tag name="MH_SECTIONID" val="291,292,293,294,"/>
  <p:tag name="KSO_WPP_MARK_KEY" val="96ab9f3a-ef56-4154-ba60-01cc66e49e2a"/>
  <p:tag name="COMMONDATA" val="eyJoZGlkIjoiMzk2Y2EyOGE0ZDBhZTE0NzZhODk4NjdjMmMxZTkxOTIifQ=="/>
</p:tagLst>
</file>

<file path=ppt/tags/tag5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3"/>
</p:tagLst>
</file>

<file path=ppt/tags/tag6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3"/>
</p:tagLst>
</file>

<file path=ppt/tags/tag7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2"/>
</p:tagLst>
</file>

<file path=ppt/tags/tag8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2"/>
</p:tagLst>
</file>

<file path=ppt/tags/tag9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heme/theme1.xml><?xml version="1.0" encoding="utf-8"?>
<a:theme xmlns:a="http://schemas.openxmlformats.org/drawingml/2006/main" name="第一PPT，www.1ppt.com">
  <a:themeElements>
    <a:clrScheme name="自定义 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C10E4"/>
      </a:accent1>
      <a:accent2>
        <a:srgbClr val="2E76F1"/>
      </a:accent2>
      <a:accent3>
        <a:srgbClr val="CF137C"/>
      </a:accent3>
      <a:accent4>
        <a:srgbClr val="073AA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sy5ed5o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Autofit/>
      </a:bodyPr>
      <a:lstStyle>
        <a:defPPr indent="284480">
          <a:defRPr lang="zh-CN" sz="1800" b="0">
            <a:solidFill>
              <a:srgbClr val="000000"/>
            </a:solidFill>
            <a:ea typeface="宋体" panose="02010600030101010101" pitchFamily="2" charset="-122"/>
          </a:defRPr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3180</Words>
  <Application>WPS 演示</Application>
  <PresentationFormat>全屏显示(16:9)</PresentationFormat>
  <Paragraphs>242</Paragraphs>
  <Slides>30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</vt:lpstr>
      <vt:lpstr>宋体</vt:lpstr>
      <vt:lpstr>Wingdings</vt:lpstr>
      <vt:lpstr>等线</vt:lpstr>
      <vt:lpstr>微软雅黑</vt:lpstr>
      <vt:lpstr>Calibri</vt:lpstr>
      <vt:lpstr>方正正黑简体</vt:lpstr>
      <vt:lpstr>黑体</vt:lpstr>
      <vt:lpstr>Calibri</vt:lpstr>
      <vt:lpstr>Arial Unicode MS</vt:lpstr>
      <vt:lpstr>Helvetica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舞蹈培训</dc:title>
  <dc:creator>第一PPT</dc:creator>
  <cp:keywords>www.1ppt.com</cp:keywords>
  <dc:description>www.1ppt.com</dc:description>
  <cp:lastModifiedBy>原</cp:lastModifiedBy>
  <cp:revision>120</cp:revision>
  <dcterms:created xsi:type="dcterms:W3CDTF">2017-03-04T06:55:00Z</dcterms:created>
  <dcterms:modified xsi:type="dcterms:W3CDTF">2023-09-17T01:59:30Z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5E35B5A9AB7A4060AA6D82460336AFF3_12</vt:lpwstr>
  </property>
  <property fmtid="{D5CDD505-2E9C-101B-9397-08002B2CF9AE}" pid="3" name="KSOProductBuildVer">
    <vt:lpwstr>2052-11.1.0.12132</vt:lpwstr>
  </property>
</Properties>
</file>